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36" r:id="rId3"/>
    <p:sldId id="267" r:id="rId4"/>
    <p:sldId id="328" r:id="rId5"/>
    <p:sldId id="329" r:id="rId6"/>
    <p:sldId id="261" r:id="rId7"/>
    <p:sldId id="257" r:id="rId8"/>
    <p:sldId id="335" r:id="rId9"/>
    <p:sldId id="260" r:id="rId10"/>
    <p:sldId id="263" r:id="rId11"/>
    <p:sldId id="262" r:id="rId12"/>
    <p:sldId id="264" r:id="rId13"/>
    <p:sldId id="265" r:id="rId14"/>
    <p:sldId id="268" r:id="rId15"/>
    <p:sldId id="269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4" autoAdjust="0"/>
    <p:restoredTop sz="94697" autoAdjust="0"/>
  </p:normalViewPr>
  <p:slideViewPr>
    <p:cSldViewPr snapToGrid="0" snapToObjects="1">
      <p:cViewPr varScale="1">
        <p:scale>
          <a:sx n="103" d="100"/>
          <a:sy n="103" d="100"/>
        </p:scale>
        <p:origin x="51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A6B0C-1670-994B-A6F9-4834C64F15C8}" type="datetime1">
              <a:rPr lang="it-IT" smtClean="0"/>
              <a:t>07/02/2017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005FE-4F5C-B248-B842-6C92CCBDE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61942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E036D-CE06-4348-8D03-581F7034C702}" type="datetime1">
              <a:rPr lang="it-IT" smtClean="0"/>
              <a:t>07/02/2017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42119-E5B1-494F-AA9F-45C5B34B10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14140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42119-E5B1-494F-AA9F-45C5B34B100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0721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42547-CBC3-4A4E-BCFE-5AFE1EE30902}" type="datetime1">
              <a:rPr lang="it-IT" smtClean="0"/>
              <a:t>07/02/2017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41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5626-51E8-9C4F-A107-4B64610D6959}" type="datetime1">
              <a:rPr lang="it-IT" smtClean="0"/>
              <a:t>07/02/2017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564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B576-89FD-B240-A3BC-83A3FC6B0580}" type="datetime1">
              <a:rPr lang="it-IT" smtClean="0"/>
              <a:t>07/02/2017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106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ACBF7-E5A8-9B47-95AC-FE3EDE244377}" type="datetime1">
              <a:rPr lang="it-IT" smtClean="0"/>
              <a:t>07/02/2017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15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7D490-A73B-3447-97DE-A7A6B61636F9}" type="datetime1">
              <a:rPr lang="it-IT" smtClean="0"/>
              <a:t>07/02/2017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777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E514-29FE-E84D-8CEC-EC3498D5CACF}" type="datetime1">
              <a:rPr lang="it-IT" smtClean="0"/>
              <a:t>07/02/2017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050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10BD-A1A3-F849-AEC5-0CF56EDF57C9}" type="datetime1">
              <a:rPr lang="it-IT" smtClean="0"/>
              <a:t>07/02/2017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71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85212-8C95-8D43-A67A-278EC227872C}" type="datetime1">
              <a:rPr lang="it-IT" smtClean="0"/>
              <a:t>07/02/2017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49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6FBF5-E679-FB48-A15A-029D411A2061}" type="datetime1">
              <a:rPr lang="it-IT" smtClean="0"/>
              <a:t>07/02/2017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495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1D0A-7071-354C-A419-99FE545DDB18}" type="datetime1">
              <a:rPr lang="it-IT" smtClean="0"/>
              <a:t>07/02/2017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406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3722-952E-F040-A695-F65C5F209BC8}" type="datetime1">
              <a:rPr lang="it-IT" smtClean="0"/>
              <a:t>07/02/2017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363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64B81-3C20-F749-A0B7-A081C8F76797}" type="datetime1">
              <a:rPr lang="it-IT" smtClean="0"/>
              <a:t>07/02/2017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7C672-CE85-B645-9065-0D02B22889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32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/>
          <p:nvPr/>
        </p:nvPicPr>
        <p:blipFill>
          <a:blip r:embed="rId3" cstate="email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661" y="2173848"/>
            <a:ext cx="2910639" cy="36002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2413" y="2853970"/>
            <a:ext cx="8287652" cy="1356449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sz="5300" b="1" dirty="0" smtClean="0">
                <a:latin typeface="Book Antiqua" panose="02040602050305030304" pitchFamily="18" charset="0"/>
                <a:cs typeface="Goudy Old Style"/>
              </a:rPr>
              <a:t>“</a:t>
            </a:r>
            <a:r>
              <a:rPr lang="it-IT" b="1" dirty="0" smtClean="0">
                <a:latin typeface="Book Antiqua" panose="02040602050305030304" pitchFamily="18" charset="0"/>
                <a:cs typeface="Goudy Old Style"/>
              </a:rPr>
              <a:t>Allenare la </a:t>
            </a:r>
            <a:r>
              <a:rPr lang="it-IT" b="1" dirty="0">
                <a:latin typeface="Book Antiqua" panose="02040602050305030304" pitchFamily="18" charset="0"/>
                <a:cs typeface="Goudy Old Style"/>
              </a:rPr>
              <a:t>l</a:t>
            </a:r>
            <a:r>
              <a:rPr lang="it-IT" b="1" dirty="0" smtClean="0">
                <a:latin typeface="Book Antiqua" panose="02040602050305030304" pitchFamily="18" charset="0"/>
                <a:cs typeface="Goudy Old Style"/>
              </a:rPr>
              <a:t>inea </a:t>
            </a:r>
            <a:r>
              <a:rPr lang="it-IT" b="1" dirty="0">
                <a:latin typeface="Book Antiqua" panose="02040602050305030304" pitchFamily="18" charset="0"/>
                <a:cs typeface="Goudy Old Style"/>
              </a:rPr>
              <a:t>d</a:t>
            </a:r>
            <a:r>
              <a:rPr lang="it-IT" b="1" dirty="0" smtClean="0">
                <a:latin typeface="Book Antiqua" panose="02040602050305030304" pitchFamily="18" charset="0"/>
                <a:cs typeface="Goudy Old Style"/>
              </a:rPr>
              <a:t>ifensiva </a:t>
            </a:r>
            <a:r>
              <a:rPr lang="it-IT" b="1" dirty="0">
                <a:latin typeface="Book Antiqua" panose="02040602050305030304" pitchFamily="18" charset="0"/>
                <a:cs typeface="Goudy Old Style"/>
              </a:rPr>
              <a:t>a</a:t>
            </a:r>
            <a:r>
              <a:rPr lang="it-IT" b="1" dirty="0" smtClean="0">
                <a:latin typeface="Book Antiqua" panose="02040602050305030304" pitchFamily="18" charset="0"/>
                <a:cs typeface="Goudy Old Style"/>
              </a:rPr>
              <a:t> 4 </a:t>
            </a:r>
            <a:br>
              <a:rPr lang="it-IT" b="1" dirty="0" smtClean="0">
                <a:latin typeface="Book Antiqua" panose="02040602050305030304" pitchFamily="18" charset="0"/>
                <a:cs typeface="Goudy Old Style"/>
              </a:rPr>
            </a:br>
            <a:r>
              <a:rPr lang="it-IT" b="1" dirty="0" smtClean="0">
                <a:latin typeface="Book Antiqua" panose="02040602050305030304" pitchFamily="18" charset="0"/>
                <a:cs typeface="Goudy Old Style"/>
              </a:rPr>
              <a:t>con </a:t>
            </a:r>
            <a:r>
              <a:rPr lang="it-IT" b="1" dirty="0">
                <a:latin typeface="Book Antiqua" panose="02040602050305030304" pitchFamily="18" charset="0"/>
                <a:cs typeface="Goudy Old Style"/>
              </a:rPr>
              <a:t>o</a:t>
            </a:r>
            <a:r>
              <a:rPr lang="it-IT" b="1" dirty="0" smtClean="0">
                <a:latin typeface="Book Antiqua" panose="02040602050305030304" pitchFamily="18" charset="0"/>
                <a:cs typeface="Goudy Old Style"/>
              </a:rPr>
              <a:t>rientamento </a:t>
            </a:r>
            <a:r>
              <a:rPr lang="it-IT" b="1" dirty="0">
                <a:latin typeface="Book Antiqua" panose="02040602050305030304" pitchFamily="18" charset="0"/>
                <a:cs typeface="Goudy Old Style"/>
              </a:rPr>
              <a:t>s</a:t>
            </a:r>
            <a:r>
              <a:rPr lang="it-IT" b="1" dirty="0" smtClean="0">
                <a:latin typeface="Book Antiqua" panose="02040602050305030304" pitchFamily="18" charset="0"/>
                <a:cs typeface="Goudy Old Style"/>
              </a:rPr>
              <a:t>ulla palla”</a:t>
            </a:r>
            <a:r>
              <a:rPr lang="it-IT" sz="6000" b="1" dirty="0" smtClean="0">
                <a:latin typeface="Book Antiqua" panose="02040602050305030304" pitchFamily="18" charset="0"/>
              </a:rPr>
              <a:t/>
            </a:r>
            <a:br>
              <a:rPr lang="it-IT" sz="6000" b="1" dirty="0" smtClean="0">
                <a:latin typeface="Book Antiqua" panose="02040602050305030304" pitchFamily="18" charset="0"/>
              </a:rPr>
            </a:br>
            <a:endParaRPr lang="it-IT" sz="4900" b="1" dirty="0">
              <a:latin typeface="Book Antiqua" panose="02040602050305030304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983659" y="530300"/>
            <a:ext cx="7525367" cy="611604"/>
          </a:xfrm>
        </p:spPr>
        <p:txBody>
          <a:bodyPr>
            <a:normAutofit fontScale="40000" lnSpcReduction="20000"/>
          </a:bodyPr>
          <a:lstStyle/>
          <a:p>
            <a:r>
              <a:rPr lang="it-IT" sz="6000" b="1" dirty="0">
                <a:solidFill>
                  <a:srgbClr val="0000FF"/>
                </a:solidFill>
                <a:latin typeface="Book Antiqua" panose="02040602050305030304" pitchFamily="18" charset="0"/>
                <a:cs typeface="Century"/>
              </a:rPr>
              <a:t>SETTORE TECNICO </a:t>
            </a:r>
            <a:r>
              <a:rPr lang="it-IT" sz="6000" b="1" dirty="0" smtClean="0">
                <a:solidFill>
                  <a:srgbClr val="0000FF"/>
                </a:solidFill>
                <a:latin typeface="Book Antiqua" panose="02040602050305030304" pitchFamily="18" charset="0"/>
                <a:cs typeface="Century"/>
              </a:rPr>
              <a:t>COVERCIANO</a:t>
            </a:r>
            <a:r>
              <a:rPr lang="it-IT" sz="6000" b="1" dirty="0">
                <a:solidFill>
                  <a:srgbClr val="0000FF"/>
                </a:solidFill>
                <a:latin typeface="Book Antiqua" panose="02040602050305030304" pitchFamily="18" charset="0"/>
                <a:cs typeface="Century"/>
              </a:rPr>
              <a:t> </a:t>
            </a:r>
          </a:p>
          <a:p>
            <a:r>
              <a:rPr lang="it-IT" b="1" dirty="0">
                <a:solidFill>
                  <a:srgbClr val="0000FF"/>
                </a:solidFill>
                <a:latin typeface="Abadi MT Condensed Extra Bold"/>
                <a:cs typeface="Abadi MT Condensed Extra Bold"/>
              </a:rPr>
              <a:t>       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113716" y="1023984"/>
            <a:ext cx="5413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00FF"/>
                </a:solidFill>
                <a:latin typeface="Book Antiqua" panose="02040602050305030304" pitchFamily="18" charset="0"/>
                <a:cs typeface="Century"/>
              </a:rPr>
              <a:t>CORSO MASTER 2015/16</a:t>
            </a:r>
          </a:p>
          <a:p>
            <a:pPr algn="ctr"/>
            <a:endParaRPr lang="it-IT" b="1" dirty="0" smtClean="0">
              <a:solidFill>
                <a:srgbClr val="0000FF"/>
              </a:solidFill>
              <a:latin typeface="Book Antiqua" panose="02040602050305030304" pitchFamily="18" charset="0"/>
              <a:cs typeface="Century"/>
            </a:endParaRPr>
          </a:p>
          <a:p>
            <a:pPr algn="ctr"/>
            <a:r>
              <a:rPr lang="it-IT" sz="2000" b="1" i="1" u="sng" dirty="0" smtClean="0">
                <a:solidFill>
                  <a:srgbClr val="0000FF"/>
                </a:solidFill>
                <a:latin typeface="Book Antiqua" panose="02040602050305030304" pitchFamily="18" charset="0"/>
                <a:cs typeface="Century"/>
              </a:rPr>
              <a:t>Tesi di fine </a:t>
            </a:r>
            <a:r>
              <a:rPr lang="it-IT" sz="2000" b="1" i="1" u="sng" dirty="0">
                <a:solidFill>
                  <a:srgbClr val="0000FF"/>
                </a:solidFill>
                <a:latin typeface="Book Antiqua" panose="02040602050305030304" pitchFamily="18" charset="0"/>
                <a:cs typeface="Century"/>
              </a:rPr>
              <a:t>c</a:t>
            </a:r>
            <a:r>
              <a:rPr lang="it-IT" sz="2000" b="1" i="1" u="sng" dirty="0" smtClean="0">
                <a:solidFill>
                  <a:srgbClr val="0000FF"/>
                </a:solidFill>
                <a:latin typeface="Book Antiqua" panose="02040602050305030304" pitchFamily="18" charset="0"/>
                <a:cs typeface="Century"/>
              </a:rPr>
              <a:t>orso</a:t>
            </a:r>
            <a:endParaRPr lang="it-IT" sz="2000" b="1" i="1" u="sng" dirty="0">
              <a:solidFill>
                <a:srgbClr val="0000FF"/>
              </a:solidFill>
              <a:latin typeface="Book Antiqua" panose="02040602050305030304" pitchFamily="18" charset="0"/>
              <a:cs typeface="Century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48449" y="5678295"/>
            <a:ext cx="33772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0000FF"/>
                </a:solidFill>
                <a:latin typeface="Book Antiqua" panose="02040602050305030304" pitchFamily="18" charset="0"/>
                <a:cs typeface="Century"/>
              </a:rPr>
              <a:t>Relatore</a:t>
            </a:r>
          </a:p>
          <a:p>
            <a:r>
              <a:rPr lang="it-IT" sz="1600" b="1" dirty="0" smtClean="0">
                <a:solidFill>
                  <a:srgbClr val="0000FF"/>
                </a:solidFill>
                <a:latin typeface="Book Antiqua" panose="02040602050305030304" pitchFamily="18" charset="0"/>
                <a:cs typeface="Century"/>
              </a:rPr>
              <a:t>Mister Renzo </a:t>
            </a:r>
            <a:r>
              <a:rPr lang="it-IT" sz="1600" b="1" dirty="0" err="1" smtClean="0">
                <a:solidFill>
                  <a:srgbClr val="0000FF"/>
                </a:solidFill>
                <a:latin typeface="Book Antiqua" panose="02040602050305030304" pitchFamily="18" charset="0"/>
                <a:cs typeface="Century"/>
              </a:rPr>
              <a:t>Ulivieri</a:t>
            </a:r>
            <a:r>
              <a:rPr lang="it-IT" sz="1600" b="1" dirty="0" smtClean="0">
                <a:solidFill>
                  <a:srgbClr val="0000FF"/>
                </a:solidFill>
                <a:latin typeface="Book Antiqua" panose="02040602050305030304" pitchFamily="18" charset="0"/>
                <a:cs typeface="Century"/>
              </a:rPr>
              <a:t> </a:t>
            </a:r>
            <a:endParaRPr lang="it-IT" sz="1600" b="1" dirty="0">
              <a:solidFill>
                <a:srgbClr val="0000FF"/>
              </a:solidFill>
              <a:latin typeface="Book Antiqua" panose="02040602050305030304" pitchFamily="18" charset="0"/>
              <a:cs typeface="Century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15873" y="5773063"/>
            <a:ext cx="39931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 smtClean="0">
                <a:solidFill>
                  <a:srgbClr val="0000FF"/>
                </a:solidFill>
                <a:latin typeface="Book Antiqua" panose="02040602050305030304" pitchFamily="18" charset="0"/>
                <a:cs typeface="Century"/>
              </a:rPr>
              <a:t>Candidato</a:t>
            </a:r>
          </a:p>
          <a:p>
            <a:pPr algn="r"/>
            <a:r>
              <a:rPr lang="it-IT" sz="1600" b="1" dirty="0" smtClean="0">
                <a:solidFill>
                  <a:srgbClr val="0000FF"/>
                </a:solidFill>
                <a:latin typeface="Book Antiqua" panose="02040602050305030304" pitchFamily="18" charset="0"/>
                <a:cs typeface="Century"/>
              </a:rPr>
              <a:t>Francesco </a:t>
            </a:r>
            <a:r>
              <a:rPr lang="it-IT" sz="1600" b="1" dirty="0" err="1" smtClean="0">
                <a:solidFill>
                  <a:srgbClr val="0000FF"/>
                </a:solidFill>
                <a:latin typeface="Book Antiqua" panose="02040602050305030304" pitchFamily="18" charset="0"/>
                <a:cs typeface="Century"/>
              </a:rPr>
              <a:t>Calzona</a:t>
            </a:r>
            <a:endParaRPr lang="it-IT" sz="1600" b="1" dirty="0">
              <a:solidFill>
                <a:srgbClr val="0000FF"/>
              </a:solidFill>
              <a:latin typeface="Book Antiqua" panose="02040602050305030304" pitchFamily="18" charset="0"/>
              <a:cs typeface="Century"/>
            </a:endParaRPr>
          </a:p>
        </p:txBody>
      </p:sp>
    </p:spTree>
    <p:extLst>
      <p:ext uri="{BB962C8B-B14F-4D97-AF65-F5344CB8AC3E}">
        <p14:creationId xmlns:p14="http://schemas.microsoft.com/office/powerpoint/2010/main" val="11512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" y="214843"/>
            <a:ext cx="2139244" cy="4963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000" dirty="0" smtClean="0">
                <a:solidFill>
                  <a:srgbClr val="000000"/>
                </a:solidFill>
                <a:latin typeface="Book Antiqua"/>
                <a:cs typeface="Book Antiqua"/>
              </a:rPr>
              <a:t>1</a:t>
            </a:r>
            <a:r>
              <a:rPr lang="it-IT" sz="2000" dirty="0" smtClean="0">
                <a:solidFill>
                  <a:srgbClr val="000000"/>
                </a:solidFill>
                <a:latin typeface="Garamond" panose="02020404030301010803" pitchFamily="18" charset="0"/>
                <a:cs typeface="Book Antiqua"/>
              </a:rPr>
              <a:t>ª</a:t>
            </a:r>
            <a:r>
              <a:rPr lang="it-IT" sz="2000" dirty="0" smtClean="0">
                <a:solidFill>
                  <a:srgbClr val="000000"/>
                </a:solidFill>
                <a:latin typeface="Book Antiqua"/>
                <a:cs typeface="Book Antiqua"/>
              </a:rPr>
              <a:t> Esercitazione </a:t>
            </a:r>
          </a:p>
          <a:p>
            <a:pPr marL="0" indent="0">
              <a:buNone/>
            </a:pPr>
            <a:endParaRPr lang="it-IT" sz="36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404534" y="3276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2589200" y="1651001"/>
            <a:ext cx="3982156" cy="4476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1600" i="1" dirty="0" smtClean="0">
                <a:latin typeface="Book Antiqua"/>
                <a:cs typeface="Book Antiqua"/>
              </a:rPr>
              <a:t>Zona di campo in cui si sviluppa l’esercitazione</a:t>
            </a:r>
          </a:p>
          <a:p>
            <a:pPr marL="0" indent="0">
              <a:buFont typeface="Arial"/>
              <a:buNone/>
            </a:pPr>
            <a:endParaRPr lang="it-IT" dirty="0" smtClean="0"/>
          </a:p>
          <a:p>
            <a:pPr marL="0" indent="0">
              <a:buFont typeface="Arial"/>
              <a:buNone/>
            </a:pPr>
            <a:endParaRPr lang="it-IT" dirty="0" smtClean="0"/>
          </a:p>
          <a:p>
            <a:pPr marL="0" indent="0">
              <a:buFont typeface="Arial"/>
              <a:buNone/>
            </a:pPr>
            <a:endParaRPr lang="it-IT" dirty="0"/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395112" y="4806952"/>
            <a:ext cx="8229600" cy="18351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000" algn="ctr">
              <a:spcBef>
                <a:spcPts val="0"/>
              </a:spcBef>
              <a:buFont typeface="Arial"/>
              <a:buNone/>
            </a:pPr>
            <a:r>
              <a:rPr lang="it-IT" sz="2000" dirty="0" smtClean="0">
                <a:solidFill>
                  <a:srgbClr val="FF0000"/>
                </a:solidFill>
                <a:latin typeface="Book Antiqua"/>
                <a:cs typeface="Book Antiqua"/>
              </a:rPr>
              <a:t>Descrizione</a:t>
            </a:r>
          </a:p>
          <a:p>
            <a:pPr marL="0" indent="180000" algn="ctr">
              <a:spcBef>
                <a:spcPts val="0"/>
              </a:spcBef>
              <a:buFont typeface="Arial"/>
              <a:buNone/>
            </a:pPr>
            <a:endParaRPr lang="it-IT" sz="1300" dirty="0" smtClean="0">
              <a:solidFill>
                <a:srgbClr val="FF0000"/>
              </a:solidFill>
              <a:latin typeface="Book Antiqua"/>
              <a:cs typeface="Book Antiqua"/>
            </a:endParaRPr>
          </a:p>
          <a:p>
            <a:pPr marL="0" indent="180000" algn="just">
              <a:spcBef>
                <a:spcPts val="0"/>
              </a:spcBef>
              <a:buNone/>
            </a:pPr>
            <a:r>
              <a:rPr lang="it-IT" sz="1300" dirty="0">
                <a:latin typeface="Book Antiqua"/>
                <a:cs typeface="Book Antiqua"/>
              </a:rPr>
              <a:t>La prima esercitazione che propongo </a:t>
            </a:r>
            <a:r>
              <a:rPr lang="it-IT" sz="1300" dirty="0" smtClean="0">
                <a:latin typeface="Book Antiqua"/>
                <a:cs typeface="Book Antiqua"/>
              </a:rPr>
              <a:t>è chiamata </a:t>
            </a:r>
            <a:r>
              <a:rPr lang="it-IT" sz="1300" dirty="0">
                <a:latin typeface="Book Antiqua"/>
                <a:cs typeface="Book Antiqua"/>
              </a:rPr>
              <a:t>in gergo </a:t>
            </a:r>
            <a:r>
              <a:rPr lang="it-IT" sz="1300" i="1" dirty="0" smtClean="0">
                <a:latin typeface="Book Antiqua"/>
                <a:cs typeface="Book Antiqua"/>
              </a:rPr>
              <a:t>uno-tre</a:t>
            </a:r>
            <a:r>
              <a:rPr lang="it-IT" sz="1300" dirty="0">
                <a:latin typeface="Book Antiqua"/>
                <a:cs typeface="Book Antiqua"/>
              </a:rPr>
              <a:t> </a:t>
            </a:r>
            <a:r>
              <a:rPr lang="it-IT" sz="1300" dirty="0" smtClean="0">
                <a:latin typeface="Book Antiqua"/>
                <a:cs typeface="Book Antiqua"/>
              </a:rPr>
              <a:t>e consiste </a:t>
            </a:r>
            <a:r>
              <a:rPr lang="it-IT" sz="1300" dirty="0">
                <a:latin typeface="Book Antiqua"/>
                <a:cs typeface="Book Antiqua"/>
              </a:rPr>
              <a:t>nella lettura di una palla lunga, con </a:t>
            </a:r>
            <a:r>
              <a:rPr lang="it-IT" sz="1300" dirty="0" smtClean="0">
                <a:latin typeface="Book Antiqua"/>
                <a:cs typeface="Book Antiqua"/>
              </a:rPr>
              <a:t>uno </a:t>
            </a:r>
            <a:r>
              <a:rPr lang="it-IT" sz="1300" dirty="0">
                <a:latin typeface="Book Antiqua"/>
                <a:cs typeface="Book Antiqua"/>
              </a:rPr>
              <a:t>dei quattro difensori che </a:t>
            </a:r>
            <a:r>
              <a:rPr lang="it-IT" sz="1300" dirty="0" smtClean="0">
                <a:latin typeface="Book Antiqua"/>
                <a:cs typeface="Book Antiqua"/>
              </a:rPr>
              <a:t>va </a:t>
            </a:r>
            <a:r>
              <a:rPr lang="it-IT" sz="1300" dirty="0">
                <a:latin typeface="Book Antiqua"/>
                <a:cs typeface="Book Antiqua"/>
              </a:rPr>
              <a:t>alla ricerca dell’impatto con la palla, mentre </a:t>
            </a:r>
            <a:r>
              <a:rPr lang="it-IT" sz="1300" dirty="0" smtClean="0">
                <a:latin typeface="Book Antiqua"/>
                <a:cs typeface="Book Antiqua"/>
              </a:rPr>
              <a:t>gli altri tre </a:t>
            </a:r>
            <a:r>
              <a:rPr lang="it-IT" sz="1300" dirty="0">
                <a:latin typeface="Book Antiqua"/>
                <a:cs typeface="Book Antiqua"/>
              </a:rPr>
              <a:t>vanno in copertura preventiva</a:t>
            </a:r>
            <a:r>
              <a:rPr lang="it-IT" sz="1300" dirty="0" smtClean="0">
                <a:latin typeface="Book Antiqua"/>
                <a:cs typeface="Book Antiqua"/>
              </a:rPr>
              <a:t>.</a:t>
            </a:r>
          </a:p>
          <a:p>
            <a:pPr marL="0" indent="180000" algn="just">
              <a:spcBef>
                <a:spcPts val="0"/>
              </a:spcBef>
              <a:buNone/>
            </a:pPr>
            <a:r>
              <a:rPr lang="it-IT" sz="1300" dirty="0" smtClean="0">
                <a:latin typeface="Book Antiqua"/>
                <a:cs typeface="Book Antiqua"/>
              </a:rPr>
              <a:t>In questo tipo di proposta, non c’è la presenza dell’avversario a ridosso della linea difensiva: si tratta di un’esercitazione didattica svolta nei primi giorni di ritiro precampionato, con l’obiettivo principale di trovare tempi e distanze di fuga</a:t>
            </a:r>
            <a:r>
              <a:rPr lang="it-IT" sz="1300" dirty="0">
                <a:latin typeface="Book Antiqua"/>
                <a:cs typeface="Book Antiqua"/>
              </a:rPr>
              <a:t>,</a:t>
            </a:r>
            <a:r>
              <a:rPr lang="it-IT" sz="1300" dirty="0" smtClean="0">
                <a:latin typeface="Book Antiqua"/>
                <a:cs typeface="Book Antiqua"/>
              </a:rPr>
              <a:t> senza la presenza condizionante dell’avversario che potrebbe allungare i tempi di apprendimento dell’obiettivo richiesto.  </a:t>
            </a:r>
            <a:endParaRPr lang="it-IT" sz="1300" dirty="0">
              <a:latin typeface="Book Antiqua"/>
              <a:cs typeface="Book Antiqua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it-IT" dirty="0" smtClean="0">
              <a:solidFill>
                <a:srgbClr val="FF0000"/>
              </a:solidFill>
            </a:endParaRPr>
          </a:p>
          <a:p>
            <a:pPr marL="0" indent="0">
              <a:buFont typeface="Arial"/>
              <a:buNone/>
            </a:pPr>
            <a:endParaRPr lang="it-IT" dirty="0" smtClean="0">
              <a:solidFill>
                <a:srgbClr val="FF0000"/>
              </a:solidFill>
            </a:endParaRPr>
          </a:p>
        </p:txBody>
      </p:sp>
      <p:pic>
        <p:nvPicPr>
          <p:cNvPr id="9" name="Immagine 8" descr="Macintosh HD:Users:napoli:Desktop:zona di sviluppo metà campo.jpe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52" y="2229487"/>
            <a:ext cx="8150860" cy="25774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egnaposto contenuto 2"/>
          <p:cNvSpPr txBox="1">
            <a:spLocks/>
          </p:cNvSpPr>
          <p:nvPr/>
        </p:nvSpPr>
        <p:spPr>
          <a:xfrm>
            <a:off x="2589200" y="582090"/>
            <a:ext cx="4165600" cy="63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it-IT" sz="2800" i="1" u="sng" dirty="0" smtClean="0">
                <a:solidFill>
                  <a:srgbClr val="000000"/>
                </a:solidFill>
                <a:latin typeface="Book Antiqua"/>
                <a:cs typeface="Book Antiqua"/>
              </a:rPr>
              <a:t>Uno / Tre: “Didattico”</a:t>
            </a:r>
          </a:p>
          <a:p>
            <a:pPr marL="0" indent="0">
              <a:buFont typeface="Arial"/>
              <a:buNone/>
            </a:pPr>
            <a:endParaRPr lang="it-IT" sz="36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101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1999" y="274638"/>
            <a:ext cx="7988300" cy="1143000"/>
          </a:xfrm>
        </p:spPr>
        <p:txBody>
          <a:bodyPr>
            <a:normAutofit/>
          </a:bodyPr>
          <a:lstStyle/>
          <a:p>
            <a:r>
              <a:rPr lang="it-IT" sz="2800" i="1" dirty="0" smtClean="0">
                <a:latin typeface="Book Antiqua"/>
                <a:cs typeface="Book Antiqua"/>
              </a:rPr>
              <a:t>Uno / Tre: “Didattico”</a:t>
            </a:r>
            <a:endParaRPr lang="it-IT" sz="2800" i="1" dirty="0">
              <a:latin typeface="Book Antiqua"/>
              <a:cs typeface="Book Antiqua"/>
            </a:endParaRPr>
          </a:p>
        </p:txBody>
      </p:sp>
      <p:pic>
        <p:nvPicPr>
          <p:cNvPr id="4" name="1-3 senza avversar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599" y="1625600"/>
            <a:ext cx="8229601" cy="4334933"/>
          </a:xfr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103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" y="214843"/>
            <a:ext cx="2139244" cy="4963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000" dirty="0" smtClean="0">
                <a:solidFill>
                  <a:srgbClr val="000000"/>
                </a:solidFill>
                <a:latin typeface="Book Antiqua"/>
                <a:cs typeface="Book Antiqua"/>
              </a:rPr>
              <a:t>2</a:t>
            </a:r>
            <a:r>
              <a:rPr lang="it-IT" sz="2000" dirty="0">
                <a:solidFill>
                  <a:srgbClr val="000000"/>
                </a:solidFill>
                <a:latin typeface="Book Antiqua"/>
                <a:cs typeface="Book Antiqua"/>
              </a:rPr>
              <a:t>ª</a:t>
            </a:r>
            <a:r>
              <a:rPr lang="it-IT" sz="2000" dirty="0" smtClean="0">
                <a:solidFill>
                  <a:srgbClr val="000000"/>
                </a:solidFill>
                <a:latin typeface="Book Antiqua"/>
                <a:cs typeface="Book Antiqua"/>
              </a:rPr>
              <a:t> Esercitazione </a:t>
            </a:r>
          </a:p>
          <a:p>
            <a:pPr marL="0" indent="0">
              <a:buNone/>
            </a:pPr>
            <a:endParaRPr lang="it-IT" sz="36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404534" y="3276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2589200" y="1651001"/>
            <a:ext cx="3982156" cy="447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1600" i="1" dirty="0" smtClean="0">
                <a:latin typeface="Book Antiqua"/>
                <a:cs typeface="Book Antiqua"/>
              </a:rPr>
              <a:t>Zona di campo dove si sviluppa l’esercitazione</a:t>
            </a:r>
          </a:p>
          <a:p>
            <a:pPr marL="0" indent="0">
              <a:buFont typeface="Arial"/>
              <a:buNone/>
            </a:pPr>
            <a:endParaRPr lang="it-IT" dirty="0" smtClean="0"/>
          </a:p>
          <a:p>
            <a:pPr marL="0" indent="0">
              <a:buFont typeface="Arial"/>
              <a:buNone/>
            </a:pPr>
            <a:endParaRPr lang="it-IT" dirty="0" smtClean="0"/>
          </a:p>
          <a:p>
            <a:pPr marL="0" indent="0">
              <a:buFont typeface="Arial"/>
              <a:buNone/>
            </a:pPr>
            <a:endParaRPr lang="it-IT" dirty="0"/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395112" y="4813304"/>
            <a:ext cx="8229600" cy="1708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000" algn="ctr">
              <a:spcBef>
                <a:spcPts val="0"/>
              </a:spcBef>
              <a:buFont typeface="Arial"/>
              <a:buNone/>
            </a:pPr>
            <a:r>
              <a:rPr lang="it-IT" sz="2000" dirty="0" smtClean="0">
                <a:solidFill>
                  <a:srgbClr val="FF0000"/>
                </a:solidFill>
                <a:latin typeface="Book Antiqua"/>
                <a:cs typeface="Book Antiqua"/>
              </a:rPr>
              <a:t>Descrizione</a:t>
            </a:r>
          </a:p>
          <a:p>
            <a:pPr marL="0" indent="180000" algn="just">
              <a:spcBef>
                <a:spcPts val="0"/>
              </a:spcBef>
              <a:buNone/>
            </a:pPr>
            <a:r>
              <a:rPr lang="it-IT" sz="1300" dirty="0" smtClean="0">
                <a:latin typeface="Book Antiqua"/>
                <a:cs typeface="Book Antiqua"/>
              </a:rPr>
              <a:t>La </a:t>
            </a:r>
            <a:r>
              <a:rPr lang="it-IT" sz="1300" dirty="0">
                <a:latin typeface="Book Antiqua"/>
                <a:cs typeface="Book Antiqua"/>
              </a:rPr>
              <a:t>seconda esercitazione </a:t>
            </a:r>
            <a:r>
              <a:rPr lang="it-IT" sz="1300" dirty="0" smtClean="0">
                <a:latin typeface="Book Antiqua"/>
                <a:cs typeface="Book Antiqua"/>
              </a:rPr>
              <a:t>risponde agli </a:t>
            </a:r>
            <a:r>
              <a:rPr lang="it-IT" sz="1300" dirty="0">
                <a:latin typeface="Book Antiqua"/>
                <a:cs typeface="Book Antiqua"/>
              </a:rPr>
              <a:t>stessi principi della prima, </a:t>
            </a:r>
            <a:r>
              <a:rPr lang="it-IT" sz="1300" dirty="0" smtClean="0">
                <a:latin typeface="Book Antiqua"/>
                <a:cs typeface="Book Antiqua"/>
              </a:rPr>
              <a:t>con l’aggiunta di variabili come la discesa lenta dei difensori sulla palla scoperta, visto che la guida della palla da parte dell’avversario non mostra alcuna intenzione di calciare lungo.</a:t>
            </a:r>
          </a:p>
          <a:p>
            <a:pPr marL="0" indent="180000" algn="just">
              <a:spcBef>
                <a:spcPts val="0"/>
              </a:spcBef>
              <a:buNone/>
            </a:pPr>
            <a:r>
              <a:rPr lang="it-IT" sz="1300" dirty="0" smtClean="0">
                <a:latin typeface="Book Antiqua"/>
                <a:cs typeface="Book Antiqua"/>
              </a:rPr>
              <a:t>Nel prosieguo della prova l’avversario si gira di spalle: ciò rappresenta l’input per la linea difensiva di prendere campo. Poi, improvvisamente, la palla si scopre di nuovo con l’intenzione dell’avversario di calciare lungo: si tratta del segnale per la linea difensiva di andare in fuga veloce all’indietro.</a:t>
            </a:r>
          </a:p>
          <a:p>
            <a:pPr marL="0" indent="0">
              <a:buFont typeface="Arial"/>
              <a:buNone/>
            </a:pPr>
            <a:endParaRPr lang="it-IT" dirty="0" smtClean="0">
              <a:solidFill>
                <a:srgbClr val="FF0000"/>
              </a:solidFill>
            </a:endParaRPr>
          </a:p>
          <a:p>
            <a:pPr marL="0" indent="0">
              <a:buFont typeface="Arial"/>
              <a:buNone/>
            </a:pPr>
            <a:endParaRPr lang="it-IT" dirty="0" smtClean="0">
              <a:solidFill>
                <a:srgbClr val="FF0000"/>
              </a:solidFill>
            </a:endParaRPr>
          </a:p>
        </p:txBody>
      </p:sp>
      <p:pic>
        <p:nvPicPr>
          <p:cNvPr id="9" name="Immagine 8" descr="Macintosh HD:Users:napoli:Desktop:zona di sviluppo metà campo.jpe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52" y="2229487"/>
            <a:ext cx="8150860" cy="25774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egnaposto contenuto 2"/>
          <p:cNvSpPr txBox="1">
            <a:spLocks/>
          </p:cNvSpPr>
          <p:nvPr/>
        </p:nvSpPr>
        <p:spPr>
          <a:xfrm>
            <a:off x="1888067" y="556690"/>
            <a:ext cx="6096000" cy="1055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800" i="1" u="sng" dirty="0" smtClean="0">
                <a:solidFill>
                  <a:srgbClr val="000000"/>
                </a:solidFill>
                <a:latin typeface="Book Antiqua"/>
                <a:cs typeface="Book Antiqua"/>
              </a:rPr>
              <a:t>Uno /  Tre:</a:t>
            </a:r>
            <a:r>
              <a:rPr lang="it-IT" sz="2800" i="1" u="sng" dirty="0" smtClean="0">
                <a:latin typeface="Book Antiqua"/>
                <a:cs typeface="Book Antiqua"/>
              </a:rPr>
              <a:t> discesa lenta, salita con palla che si copre, fuga veloce</a:t>
            </a:r>
            <a:endParaRPr lang="it-IT" sz="2800" i="1" u="sng" dirty="0" smtClean="0">
              <a:solidFill>
                <a:srgbClr val="000000"/>
              </a:solidFill>
              <a:latin typeface="Book Antiqua"/>
              <a:cs typeface="Book Antiqua"/>
            </a:endParaRPr>
          </a:p>
          <a:p>
            <a:pPr marL="0" indent="0">
              <a:buFont typeface="Arial"/>
              <a:buNone/>
            </a:pPr>
            <a:r>
              <a:rPr lang="it-IT" sz="3600" dirty="0" smtClean="0"/>
              <a:t>                                   </a:t>
            </a:r>
          </a:p>
          <a:p>
            <a:pPr marL="0" indent="0">
              <a:buFont typeface="Arial"/>
              <a:buNone/>
            </a:pPr>
            <a:r>
              <a:rPr lang="it-IT" sz="3600" dirty="0" smtClean="0"/>
              <a:t> </a:t>
            </a:r>
            <a:endParaRPr lang="it-IT" sz="36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879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85900" y="609600"/>
            <a:ext cx="6413500" cy="1143000"/>
          </a:xfrm>
        </p:spPr>
        <p:txBody>
          <a:bodyPr>
            <a:noAutofit/>
          </a:bodyPr>
          <a:lstStyle/>
          <a:p>
            <a:r>
              <a:rPr lang="it-IT" sz="2800" i="1" u="sng" dirty="0" smtClean="0">
                <a:solidFill>
                  <a:srgbClr val="000000"/>
                </a:solidFill>
                <a:latin typeface="Book Antiqua"/>
                <a:cs typeface="Book Antiqua"/>
              </a:rPr>
              <a:t>Uno </a:t>
            </a:r>
            <a:r>
              <a:rPr lang="it-IT" sz="2800" i="1" u="sng" dirty="0">
                <a:solidFill>
                  <a:srgbClr val="000000"/>
                </a:solidFill>
                <a:latin typeface="Book Antiqua"/>
                <a:cs typeface="Book Antiqua"/>
              </a:rPr>
              <a:t>/  </a:t>
            </a:r>
            <a:r>
              <a:rPr lang="it-IT" sz="2800" i="1" u="sng" dirty="0" smtClean="0">
                <a:solidFill>
                  <a:srgbClr val="000000"/>
                </a:solidFill>
                <a:latin typeface="Book Antiqua"/>
                <a:cs typeface="Book Antiqua"/>
              </a:rPr>
              <a:t>Tre: </a:t>
            </a:r>
            <a:r>
              <a:rPr lang="it-IT" sz="2800" i="1" u="sng" dirty="0" smtClean="0">
                <a:latin typeface="Book Antiqua"/>
                <a:cs typeface="Book Antiqua"/>
              </a:rPr>
              <a:t>discesa </a:t>
            </a:r>
            <a:r>
              <a:rPr lang="it-IT" sz="2800" i="1" u="sng" dirty="0">
                <a:latin typeface="Book Antiqua"/>
                <a:cs typeface="Book Antiqua"/>
              </a:rPr>
              <a:t>lenta, salita con palla che si copre, fuga veloce</a:t>
            </a:r>
            <a:br>
              <a:rPr lang="it-IT" sz="2800" i="1" u="sng" dirty="0">
                <a:latin typeface="Book Antiqua"/>
                <a:cs typeface="Book Antiqua"/>
              </a:rPr>
            </a:br>
            <a:endParaRPr lang="it-IT" sz="2800" i="1" dirty="0">
              <a:latin typeface="Book Antiqua"/>
              <a:cs typeface="Book Antiqua"/>
            </a:endParaRPr>
          </a:p>
        </p:txBody>
      </p:sp>
      <p:pic>
        <p:nvPicPr>
          <p:cNvPr id="5" name="1-3 due tempi,discesa e salit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140" y="1752600"/>
            <a:ext cx="8045450" cy="4525963"/>
          </a:xfr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524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" y="214843"/>
            <a:ext cx="2139244" cy="4963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000" dirty="0" smtClean="0">
                <a:solidFill>
                  <a:srgbClr val="000000"/>
                </a:solidFill>
                <a:latin typeface="Book Antiqua"/>
                <a:cs typeface="Book Antiqua"/>
              </a:rPr>
              <a:t>3</a:t>
            </a:r>
            <a:r>
              <a:rPr lang="it-IT" sz="2000" dirty="0" smtClean="0">
                <a:solidFill>
                  <a:srgbClr val="000000"/>
                </a:solidFill>
                <a:latin typeface="Garamond" panose="02020404030301010803" pitchFamily="18" charset="0"/>
                <a:cs typeface="Book Antiqua"/>
              </a:rPr>
              <a:t>ª</a:t>
            </a:r>
            <a:r>
              <a:rPr lang="it-IT" sz="2000" dirty="0" smtClean="0">
                <a:solidFill>
                  <a:srgbClr val="000000"/>
                </a:solidFill>
                <a:latin typeface="Book Antiqua"/>
                <a:cs typeface="Book Antiqua"/>
              </a:rPr>
              <a:t> Esercitazione </a:t>
            </a:r>
          </a:p>
          <a:p>
            <a:pPr marL="0" indent="0">
              <a:buNone/>
            </a:pPr>
            <a:endParaRPr lang="it-IT" sz="36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404534" y="3276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2589200" y="1498011"/>
            <a:ext cx="3982156" cy="4476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1600" i="1" dirty="0" smtClean="0">
                <a:latin typeface="Book Antiqua"/>
                <a:cs typeface="Book Antiqua"/>
              </a:rPr>
              <a:t>Zona di campo in cui si sviluppa l’esercitazione</a:t>
            </a:r>
          </a:p>
          <a:p>
            <a:pPr marL="0" indent="0">
              <a:buFont typeface="Arial"/>
              <a:buNone/>
            </a:pPr>
            <a:endParaRPr lang="it-IT" dirty="0" smtClean="0"/>
          </a:p>
          <a:p>
            <a:pPr marL="0" indent="0">
              <a:buFont typeface="Arial"/>
              <a:buNone/>
            </a:pPr>
            <a:endParaRPr lang="it-IT" dirty="0" smtClean="0"/>
          </a:p>
          <a:p>
            <a:pPr marL="0" indent="0">
              <a:buFont typeface="Arial"/>
              <a:buNone/>
            </a:pPr>
            <a:endParaRPr lang="it-IT" dirty="0"/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473852" y="4202397"/>
            <a:ext cx="8229600" cy="2518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000" algn="ctr">
              <a:spcBef>
                <a:spcPts val="0"/>
              </a:spcBef>
              <a:buFont typeface="Arial"/>
              <a:buNone/>
            </a:pPr>
            <a:r>
              <a:rPr lang="it-IT" sz="2000" dirty="0" smtClean="0">
                <a:solidFill>
                  <a:srgbClr val="FF0000"/>
                </a:solidFill>
                <a:latin typeface="Book Antiqua"/>
                <a:cs typeface="Book Antiqua"/>
              </a:rPr>
              <a:t>Descrizione</a:t>
            </a:r>
          </a:p>
          <a:p>
            <a:pPr marL="0" indent="180000" algn="just">
              <a:spcBef>
                <a:spcPts val="0"/>
              </a:spcBef>
              <a:buFont typeface="Arial"/>
              <a:buNone/>
            </a:pPr>
            <a:r>
              <a:rPr lang="it-IT" sz="1300" dirty="0" smtClean="0">
                <a:latin typeface="Book Antiqua"/>
                <a:cs typeface="Book Antiqua"/>
              </a:rPr>
              <a:t>La </a:t>
            </a:r>
            <a:r>
              <a:rPr lang="it-IT" sz="1300" dirty="0">
                <a:latin typeface="Book Antiqua"/>
                <a:cs typeface="Book Antiqua"/>
              </a:rPr>
              <a:t>terza </a:t>
            </a:r>
            <a:r>
              <a:rPr lang="it-IT" sz="1300" dirty="0" smtClean="0">
                <a:latin typeface="Book Antiqua"/>
                <a:cs typeface="Book Antiqua"/>
              </a:rPr>
              <a:t>esercitazione è supportata dalle sagome e ha l’obiettivo di costringere i protagonisti a leggere la  fuga immediata, vista la rapidità dell’avversario nello scoprire la palla dietro la sagoma con l’intenzione di calciarla velocemente.</a:t>
            </a:r>
          </a:p>
          <a:p>
            <a:pPr marL="0" indent="180000" algn="just">
              <a:spcBef>
                <a:spcPts val="0"/>
              </a:spcBef>
              <a:buNone/>
            </a:pPr>
            <a:r>
              <a:rPr lang="it-IT" sz="1300" dirty="0" smtClean="0">
                <a:latin typeface="Book Antiqua"/>
                <a:cs typeface="Book Antiqua"/>
              </a:rPr>
              <a:t>Si tratta ancora di un’esercitazione didattica con l’obiettivo primario di imparare a leggere l’intenzione dell’avversario, senza la preoccupazione di avere a ridosso dei difensori gli attaccanti che potrebbero condizionare la lettura </a:t>
            </a:r>
            <a:r>
              <a:rPr lang="it-IT" sz="1300" dirty="0">
                <a:latin typeface="Book Antiqua"/>
                <a:cs typeface="Book Antiqua"/>
              </a:rPr>
              <a:t>d</a:t>
            </a:r>
            <a:r>
              <a:rPr lang="it-IT" sz="1300" dirty="0" smtClean="0">
                <a:latin typeface="Book Antiqua"/>
                <a:cs typeface="Book Antiqua"/>
              </a:rPr>
              <a:t>a parte dei protagonisti.</a:t>
            </a:r>
          </a:p>
          <a:p>
            <a:pPr marL="0" indent="180000" algn="just">
              <a:spcBef>
                <a:spcPts val="0"/>
              </a:spcBef>
              <a:buNone/>
            </a:pPr>
            <a:r>
              <a:rPr lang="it-IT" sz="1300" dirty="0" smtClean="0">
                <a:latin typeface="Book Antiqua"/>
                <a:cs typeface="Book Antiqua"/>
              </a:rPr>
              <a:t>Quando ci si accorge che il tutto è assimilato, si propone la stessa esercitazione con l’inserimento dell’avversario a ridosso della linea difensiva: così facendo, si aumenta la difficoltà dell’esercitazione per i difensori che non dovranno farsi condizionare dai movimenti dell’avversario ma continuare a concentrarsi esclusivamente sulla lettura della palla.</a:t>
            </a:r>
          </a:p>
          <a:p>
            <a:pPr marL="0" indent="0">
              <a:buNone/>
            </a:pPr>
            <a:endParaRPr lang="it-IT" sz="1100" dirty="0" smtClean="0">
              <a:latin typeface="Book Antiqua"/>
              <a:cs typeface="Book Antiqua"/>
            </a:endParaRPr>
          </a:p>
          <a:p>
            <a:pPr marL="0" indent="0">
              <a:buFont typeface="Arial"/>
              <a:buNone/>
            </a:pPr>
            <a:endParaRPr lang="it-IT" sz="1400" dirty="0" smtClean="0">
              <a:solidFill>
                <a:srgbClr val="FF0000"/>
              </a:solidFill>
            </a:endParaRPr>
          </a:p>
          <a:p>
            <a:pPr marL="0" indent="0">
              <a:buFont typeface="Arial"/>
              <a:buNone/>
            </a:pPr>
            <a:endParaRPr lang="it-IT" sz="1400" dirty="0" smtClean="0">
              <a:solidFill>
                <a:srgbClr val="FF0000"/>
              </a:solidFill>
            </a:endParaRPr>
          </a:p>
        </p:txBody>
      </p:sp>
      <p:pic>
        <p:nvPicPr>
          <p:cNvPr id="9" name="Immagine 8" descr="Macintosh HD:Users:napoli:Desktop:zona di sviluppo metà campo.jpe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26" y="1841456"/>
            <a:ext cx="7908148" cy="243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egnaposto contenuto 2"/>
          <p:cNvSpPr txBox="1">
            <a:spLocks/>
          </p:cNvSpPr>
          <p:nvPr/>
        </p:nvSpPr>
        <p:spPr>
          <a:xfrm>
            <a:off x="1270001" y="556690"/>
            <a:ext cx="7354712" cy="907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400" i="1" u="sng" dirty="0" smtClean="0">
                <a:solidFill>
                  <a:srgbClr val="000000"/>
                </a:solidFill>
                <a:latin typeface="Book Antiqua"/>
                <a:cs typeface="Book Antiqua"/>
              </a:rPr>
              <a:t>Uno / Tre: </a:t>
            </a:r>
            <a:r>
              <a:rPr lang="it-IT" sz="2400" i="1" u="sng" dirty="0" smtClean="0">
                <a:latin typeface="Book Antiqua"/>
                <a:cs typeface="Book Antiqua"/>
              </a:rPr>
              <a:t>palla che si scopre velocemente.</a:t>
            </a:r>
          </a:p>
          <a:p>
            <a:pPr marL="0" indent="0" algn="ctr">
              <a:buNone/>
            </a:pPr>
            <a:r>
              <a:rPr lang="it-IT" sz="2400" i="1" u="sng" dirty="0" smtClean="0">
                <a:latin typeface="Book Antiqua"/>
                <a:cs typeface="Book Antiqua"/>
              </a:rPr>
              <a:t>(esercitazione supportata dalle sagome)</a:t>
            </a:r>
            <a:endParaRPr lang="it-IT" sz="2800" i="1" u="sng" dirty="0" smtClean="0">
              <a:solidFill>
                <a:srgbClr val="000000"/>
              </a:solidFill>
              <a:latin typeface="Book Antiqua"/>
              <a:cs typeface="Book Antiqua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454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3499" y="609600"/>
            <a:ext cx="6913033" cy="795867"/>
          </a:xfrm>
        </p:spPr>
        <p:txBody>
          <a:bodyPr>
            <a:noAutofit/>
          </a:bodyPr>
          <a:lstStyle/>
          <a:p>
            <a:r>
              <a:rPr lang="it-IT" sz="2800" i="1" u="sng" dirty="0">
                <a:solidFill>
                  <a:srgbClr val="000000"/>
                </a:solidFill>
                <a:latin typeface="Book Antiqua"/>
                <a:cs typeface="Book Antiqua"/>
              </a:rPr>
              <a:t>Uno / </a:t>
            </a:r>
            <a:r>
              <a:rPr lang="it-IT" sz="2800" i="1" u="sng" dirty="0" smtClean="0">
                <a:solidFill>
                  <a:srgbClr val="000000"/>
                </a:solidFill>
                <a:latin typeface="Book Antiqua"/>
                <a:cs typeface="Book Antiqua"/>
              </a:rPr>
              <a:t>Tre: </a:t>
            </a:r>
            <a:r>
              <a:rPr lang="it-IT" sz="2800" i="1" u="sng" dirty="0" smtClean="0">
                <a:latin typeface="Book Antiqua"/>
                <a:cs typeface="Book Antiqua"/>
              </a:rPr>
              <a:t>palla </a:t>
            </a:r>
            <a:r>
              <a:rPr lang="it-IT" sz="2800" i="1" u="sng" dirty="0">
                <a:latin typeface="Book Antiqua"/>
                <a:cs typeface="Book Antiqua"/>
              </a:rPr>
              <a:t>che si scopre </a:t>
            </a:r>
            <a:r>
              <a:rPr lang="it-IT" sz="2800" i="1" u="sng" dirty="0" smtClean="0">
                <a:latin typeface="Book Antiqua"/>
                <a:cs typeface="Book Antiqua"/>
              </a:rPr>
              <a:t>velocemente (esercitazione </a:t>
            </a:r>
            <a:r>
              <a:rPr lang="it-IT" sz="2800" i="1" u="sng" dirty="0">
                <a:latin typeface="Book Antiqua"/>
                <a:cs typeface="Book Antiqua"/>
              </a:rPr>
              <a:t>supportata dalle sagome)</a:t>
            </a:r>
            <a:br>
              <a:rPr lang="it-IT" sz="2800" i="1" u="sng" dirty="0">
                <a:latin typeface="Book Antiqua"/>
                <a:cs typeface="Book Antiqua"/>
              </a:rPr>
            </a:br>
            <a:endParaRPr lang="it-IT" sz="2800" i="1" dirty="0">
              <a:latin typeface="Book Antiqua"/>
              <a:cs typeface="Book Antiqua"/>
            </a:endParaRPr>
          </a:p>
        </p:txBody>
      </p:sp>
      <p:pic>
        <p:nvPicPr>
          <p:cNvPr id="4" name="1-3 didattico con sagom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591734"/>
            <a:ext cx="8045450" cy="4525963"/>
          </a:xfr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710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" y="214843"/>
            <a:ext cx="2139244" cy="4963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000" dirty="0" smtClean="0">
                <a:solidFill>
                  <a:srgbClr val="000000"/>
                </a:solidFill>
                <a:latin typeface="Book Antiqua"/>
                <a:cs typeface="Book Antiqua"/>
              </a:rPr>
              <a:t>4</a:t>
            </a:r>
            <a:r>
              <a:rPr lang="it-IT" sz="2000" dirty="0">
                <a:solidFill>
                  <a:srgbClr val="000000"/>
                </a:solidFill>
                <a:latin typeface="Book Antiqua"/>
                <a:cs typeface="Book Antiqua"/>
              </a:rPr>
              <a:t>ª</a:t>
            </a:r>
            <a:r>
              <a:rPr lang="it-IT" sz="2000" dirty="0" smtClean="0">
                <a:solidFill>
                  <a:srgbClr val="000000"/>
                </a:solidFill>
                <a:latin typeface="Book Antiqua"/>
                <a:cs typeface="Book Antiqua"/>
              </a:rPr>
              <a:t> Esercitazione </a:t>
            </a:r>
          </a:p>
          <a:p>
            <a:pPr marL="0" indent="0">
              <a:buNone/>
            </a:pPr>
            <a:endParaRPr lang="it-IT" sz="36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404534" y="3276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2589200" y="1651001"/>
            <a:ext cx="3982156" cy="447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1600" i="1" dirty="0" smtClean="0">
                <a:latin typeface="Book Antiqua"/>
                <a:cs typeface="Book Antiqua"/>
              </a:rPr>
              <a:t>Zona di campo dove si sviluppa l’esercitazione</a:t>
            </a:r>
          </a:p>
          <a:p>
            <a:pPr marL="0" indent="0">
              <a:buFont typeface="Arial"/>
              <a:buNone/>
            </a:pPr>
            <a:endParaRPr lang="it-IT" dirty="0" smtClean="0"/>
          </a:p>
          <a:p>
            <a:pPr marL="0" indent="0">
              <a:buFont typeface="Arial"/>
              <a:buNone/>
            </a:pPr>
            <a:endParaRPr lang="it-IT" dirty="0" smtClean="0"/>
          </a:p>
          <a:p>
            <a:pPr marL="0" indent="0">
              <a:buFont typeface="Arial"/>
              <a:buNone/>
            </a:pPr>
            <a:endParaRPr lang="it-IT" dirty="0"/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473852" y="4787245"/>
            <a:ext cx="8229600" cy="18894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000" algn="ctr">
              <a:spcBef>
                <a:spcPts val="0"/>
              </a:spcBef>
              <a:buFont typeface="Arial"/>
              <a:buNone/>
            </a:pPr>
            <a:r>
              <a:rPr lang="it-IT" dirty="0" smtClean="0">
                <a:solidFill>
                  <a:srgbClr val="FF0000"/>
                </a:solidFill>
                <a:latin typeface="Book Antiqua"/>
                <a:cs typeface="Book Antiqua"/>
              </a:rPr>
              <a:t>Descrizione</a:t>
            </a:r>
          </a:p>
          <a:p>
            <a:pPr marL="0" indent="180000" algn="ctr">
              <a:spcBef>
                <a:spcPts val="0"/>
              </a:spcBef>
              <a:buFont typeface="Arial"/>
              <a:buNone/>
            </a:pPr>
            <a:endParaRPr lang="it-IT" sz="1500" dirty="0" smtClean="0">
              <a:solidFill>
                <a:srgbClr val="FF0000"/>
              </a:solidFill>
              <a:latin typeface="Book Antiqua"/>
              <a:cs typeface="Book Antiqua"/>
            </a:endParaRPr>
          </a:p>
          <a:p>
            <a:pPr marL="0" indent="180000" algn="just">
              <a:spcBef>
                <a:spcPts val="0"/>
              </a:spcBef>
              <a:buNone/>
            </a:pPr>
            <a:r>
              <a:rPr lang="it-IT" sz="1400" dirty="0">
                <a:latin typeface="Book Antiqua"/>
                <a:cs typeface="Book Antiqua"/>
              </a:rPr>
              <a:t>In questa esercitazione viene simulata una palla scoperta velocemente che punta la linea </a:t>
            </a:r>
            <a:r>
              <a:rPr lang="it-IT" sz="1400" dirty="0" smtClean="0">
                <a:latin typeface="Book Antiqua"/>
                <a:cs typeface="Book Antiqua"/>
              </a:rPr>
              <a:t>difensiva, costringendo i protagonisti a una fuga veloce immediata. In </a:t>
            </a:r>
            <a:r>
              <a:rPr lang="it-IT" sz="1400" dirty="0">
                <a:latin typeface="Book Antiqua"/>
                <a:cs typeface="Book Antiqua"/>
              </a:rPr>
              <a:t>questo caso si chiede ai quattro difensori di uscire in chiusura del portatore di palla ad </a:t>
            </a:r>
            <a:r>
              <a:rPr lang="it-IT" sz="1400" dirty="0" smtClean="0">
                <a:latin typeface="Book Antiqua"/>
                <a:cs typeface="Book Antiqua"/>
              </a:rPr>
              <a:t>una </a:t>
            </a:r>
            <a:r>
              <a:rPr lang="it-IT" sz="1400" dirty="0">
                <a:latin typeface="Book Antiqua"/>
                <a:cs typeface="Book Antiqua"/>
              </a:rPr>
              <a:t>altezza che </a:t>
            </a:r>
            <a:r>
              <a:rPr lang="it-IT" sz="1400" dirty="0" smtClean="0">
                <a:latin typeface="Book Antiqua"/>
                <a:cs typeface="Book Antiqua"/>
              </a:rPr>
              <a:t>può </a:t>
            </a:r>
            <a:r>
              <a:rPr lang="it-IT" sz="1400" dirty="0">
                <a:latin typeface="Book Antiqua"/>
                <a:cs typeface="Book Antiqua"/>
              </a:rPr>
              <a:t>variare </a:t>
            </a:r>
            <a:r>
              <a:rPr lang="it-IT" sz="1400" dirty="0" smtClean="0">
                <a:latin typeface="Book Antiqua"/>
                <a:cs typeface="Book Antiqua"/>
              </a:rPr>
              <a:t>dai 22 </a:t>
            </a:r>
            <a:r>
              <a:rPr lang="it-IT" sz="1400" dirty="0">
                <a:latin typeface="Book Antiqua"/>
                <a:cs typeface="Book Antiqua"/>
              </a:rPr>
              <a:t>metri ai </a:t>
            </a:r>
            <a:r>
              <a:rPr lang="it-IT" sz="1400" dirty="0" smtClean="0">
                <a:latin typeface="Book Antiqua"/>
                <a:cs typeface="Book Antiqua"/>
              </a:rPr>
              <a:t>26 </a:t>
            </a:r>
            <a:r>
              <a:rPr lang="it-IT" sz="1400" dirty="0">
                <a:latin typeface="Book Antiqua"/>
                <a:cs typeface="Book Antiqua"/>
              </a:rPr>
              <a:t>metri dalla </a:t>
            </a:r>
            <a:r>
              <a:rPr lang="it-IT" sz="1400" dirty="0" smtClean="0">
                <a:latin typeface="Book Antiqua"/>
                <a:cs typeface="Book Antiqua"/>
              </a:rPr>
              <a:t>porta: </a:t>
            </a:r>
            <a:r>
              <a:rPr lang="it-IT" sz="1400" dirty="0">
                <a:latin typeface="Book Antiqua"/>
                <a:cs typeface="Book Antiqua"/>
              </a:rPr>
              <a:t>anche in questo caso si forma l’uno-tre</a:t>
            </a:r>
            <a:r>
              <a:rPr lang="it-IT" sz="1400" dirty="0" smtClean="0">
                <a:latin typeface="Book Antiqua"/>
                <a:cs typeface="Book Antiqua"/>
              </a:rPr>
              <a:t>.</a:t>
            </a:r>
          </a:p>
          <a:p>
            <a:pPr marL="0" indent="180000" algn="just">
              <a:spcBef>
                <a:spcPts val="0"/>
              </a:spcBef>
              <a:buNone/>
            </a:pPr>
            <a:r>
              <a:rPr lang="it-IT" sz="1400" dirty="0" smtClean="0">
                <a:latin typeface="Book Antiqua"/>
                <a:cs typeface="Book Antiqua"/>
              </a:rPr>
              <a:t>Questa esercitazione prevede l’aumento delle difficoltà attraverso l’inserimento degli avversari a ridosso della linea difensiva. </a:t>
            </a:r>
            <a:endParaRPr lang="it-IT" sz="1400" dirty="0">
              <a:latin typeface="Book Antiqua"/>
              <a:cs typeface="Book Antiqua"/>
            </a:endParaRPr>
          </a:p>
          <a:p>
            <a:pPr marL="0" indent="0" algn="ctr">
              <a:buNone/>
            </a:pPr>
            <a:endParaRPr lang="it-IT" sz="1400" dirty="0" smtClean="0">
              <a:latin typeface="Book Antiqua"/>
              <a:cs typeface="Book Antiqua"/>
            </a:endParaRPr>
          </a:p>
          <a:p>
            <a:pPr marL="0" indent="0" algn="ctr">
              <a:buNone/>
            </a:pPr>
            <a:endParaRPr lang="it-IT" sz="1400" dirty="0" smtClean="0">
              <a:latin typeface="Book Antiqua"/>
              <a:cs typeface="Book Antiqua"/>
            </a:endParaRPr>
          </a:p>
          <a:p>
            <a:pPr marL="0" indent="0">
              <a:buFont typeface="Arial"/>
              <a:buNone/>
            </a:pPr>
            <a:endParaRPr lang="it-IT" dirty="0" smtClean="0">
              <a:solidFill>
                <a:srgbClr val="FF0000"/>
              </a:solidFill>
            </a:endParaRPr>
          </a:p>
          <a:p>
            <a:pPr marL="0" indent="0">
              <a:buFont typeface="Arial"/>
              <a:buNone/>
            </a:pPr>
            <a:endParaRPr lang="it-IT" dirty="0" smtClean="0">
              <a:solidFill>
                <a:srgbClr val="FF0000"/>
              </a:solidFill>
            </a:endParaRPr>
          </a:p>
        </p:txBody>
      </p:sp>
      <p:pic>
        <p:nvPicPr>
          <p:cNvPr id="9" name="Immagine 8" descr="Macintosh HD:Users:napoli:Desktop:zona di sviluppo metà campo.jpe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52" y="2229487"/>
            <a:ext cx="8150860" cy="25774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egnaposto contenuto 2"/>
          <p:cNvSpPr txBox="1">
            <a:spLocks/>
          </p:cNvSpPr>
          <p:nvPr/>
        </p:nvSpPr>
        <p:spPr>
          <a:xfrm>
            <a:off x="473852" y="610668"/>
            <a:ext cx="8150861" cy="1055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400" i="1" u="sng" dirty="0" smtClean="0">
                <a:latin typeface="Book Antiqua"/>
                <a:cs typeface="Book Antiqua"/>
              </a:rPr>
              <a:t>Uno / Tre: palla che si scopre velocemente e punta la linea</a:t>
            </a:r>
          </a:p>
          <a:p>
            <a:pPr marL="0" indent="0" algn="ctr">
              <a:buNone/>
            </a:pPr>
            <a:r>
              <a:rPr lang="it-IT" sz="2400" i="1" u="sng" dirty="0" smtClean="0">
                <a:latin typeface="Book Antiqua"/>
                <a:cs typeface="Book Antiqua"/>
              </a:rPr>
              <a:t>(esercitazione supportata dalle sagome)</a:t>
            </a:r>
          </a:p>
          <a:p>
            <a:pPr marL="0" indent="0" algn="ctr">
              <a:buNone/>
            </a:pPr>
            <a:r>
              <a:rPr lang="it-IT" sz="2400" i="1" u="sng" dirty="0" smtClean="0">
                <a:latin typeface="Book Antiqua"/>
                <a:cs typeface="Book Antiqua"/>
              </a:rPr>
              <a:t> </a:t>
            </a:r>
            <a:endParaRPr lang="it-IT" sz="2800" i="1" u="sng" dirty="0" smtClean="0">
              <a:latin typeface="Book Antiqua"/>
              <a:cs typeface="Book Antiqua"/>
            </a:endParaRPr>
          </a:p>
          <a:p>
            <a:pPr marL="0" indent="0" algn="ctr">
              <a:buFont typeface="Arial"/>
              <a:buNone/>
            </a:pPr>
            <a:endParaRPr lang="it-IT" sz="2800" i="1" u="sng" dirty="0" smtClean="0">
              <a:solidFill>
                <a:srgbClr val="000000"/>
              </a:solidFill>
              <a:latin typeface="Book Antiqua"/>
              <a:cs typeface="Book Antiqua"/>
            </a:endParaRPr>
          </a:p>
          <a:p>
            <a:pPr marL="0" indent="0">
              <a:buFont typeface="Arial"/>
              <a:buNone/>
            </a:pPr>
            <a:endParaRPr lang="it-IT" sz="360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838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inea puntata centralmente con sagom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611" y="1889480"/>
            <a:ext cx="8045450" cy="4525963"/>
          </a:xfrm>
        </p:spPr>
      </p:pic>
      <p:sp>
        <p:nvSpPr>
          <p:cNvPr id="9" name="Segnaposto contenuto 2"/>
          <p:cNvSpPr txBox="1">
            <a:spLocks/>
          </p:cNvSpPr>
          <p:nvPr/>
        </p:nvSpPr>
        <p:spPr>
          <a:xfrm>
            <a:off x="457200" y="545045"/>
            <a:ext cx="8150861" cy="1055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400" i="1" u="sng" dirty="0" smtClean="0">
                <a:latin typeface="Book Antiqua"/>
                <a:cs typeface="Book Antiqua"/>
              </a:rPr>
              <a:t>Uno / Tre: palla che si scopre velocemente e punta la linea</a:t>
            </a:r>
          </a:p>
          <a:p>
            <a:pPr marL="0" indent="0" algn="ctr">
              <a:buNone/>
            </a:pPr>
            <a:r>
              <a:rPr lang="it-IT" sz="2400" i="1" u="sng" dirty="0" smtClean="0">
                <a:latin typeface="Book Antiqua"/>
                <a:cs typeface="Book Antiqua"/>
              </a:rPr>
              <a:t>(esercitazione supportata dalle sagome)</a:t>
            </a:r>
          </a:p>
          <a:p>
            <a:pPr marL="0" indent="0" algn="ctr">
              <a:buNone/>
            </a:pPr>
            <a:r>
              <a:rPr lang="it-IT" sz="2400" i="1" u="sng" dirty="0" smtClean="0">
                <a:latin typeface="Book Antiqua"/>
                <a:cs typeface="Book Antiqua"/>
              </a:rPr>
              <a:t> </a:t>
            </a:r>
            <a:endParaRPr lang="it-IT" sz="2800" i="1" u="sng" dirty="0" smtClean="0">
              <a:latin typeface="Book Antiqua"/>
              <a:cs typeface="Book Antiqua"/>
            </a:endParaRPr>
          </a:p>
          <a:p>
            <a:pPr marL="0" indent="0" algn="ctr">
              <a:buFont typeface="Arial"/>
              <a:buNone/>
            </a:pPr>
            <a:endParaRPr lang="it-IT" sz="2800" i="1" u="sng" dirty="0" smtClean="0">
              <a:solidFill>
                <a:srgbClr val="000000"/>
              </a:solidFill>
              <a:latin typeface="Book Antiqua"/>
              <a:cs typeface="Book Antiqua"/>
            </a:endParaRPr>
          </a:p>
          <a:p>
            <a:pPr marL="0" indent="0">
              <a:buFont typeface="Arial"/>
              <a:buNone/>
            </a:pPr>
            <a:endParaRPr lang="it-IT" sz="3600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071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" y="214843"/>
            <a:ext cx="2139244" cy="4963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000" dirty="0" smtClean="0">
                <a:solidFill>
                  <a:srgbClr val="000000"/>
                </a:solidFill>
                <a:latin typeface="Book Antiqua"/>
                <a:cs typeface="Book Antiqua"/>
              </a:rPr>
              <a:t>5</a:t>
            </a:r>
            <a:r>
              <a:rPr lang="it-IT" sz="2000" dirty="0" smtClean="0">
                <a:solidFill>
                  <a:srgbClr val="000000"/>
                </a:solidFill>
                <a:latin typeface="Garamond" panose="02020404030301010803" pitchFamily="18" charset="0"/>
                <a:cs typeface="Book Antiqua"/>
              </a:rPr>
              <a:t>ª</a:t>
            </a:r>
            <a:r>
              <a:rPr lang="it-IT" sz="2000" dirty="0" smtClean="0">
                <a:solidFill>
                  <a:srgbClr val="000000"/>
                </a:solidFill>
                <a:latin typeface="Book Antiqua"/>
                <a:cs typeface="Book Antiqua"/>
              </a:rPr>
              <a:t> Esercitazione </a:t>
            </a:r>
          </a:p>
          <a:p>
            <a:pPr marL="0" indent="0">
              <a:buNone/>
            </a:pPr>
            <a:endParaRPr lang="it-IT" sz="36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404534" y="3276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2589200" y="1651001"/>
            <a:ext cx="3982156" cy="447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1600" i="1" dirty="0" smtClean="0">
                <a:latin typeface="Book Antiqua"/>
                <a:cs typeface="Book Antiqua"/>
              </a:rPr>
              <a:t>Zona di campo dove si sviluppa l’esercitazione</a:t>
            </a:r>
          </a:p>
          <a:p>
            <a:pPr marL="0" indent="0">
              <a:buFont typeface="Arial"/>
              <a:buNone/>
            </a:pPr>
            <a:endParaRPr lang="it-IT" dirty="0" smtClean="0"/>
          </a:p>
          <a:p>
            <a:pPr marL="0" indent="0">
              <a:buFont typeface="Arial"/>
              <a:buNone/>
            </a:pPr>
            <a:endParaRPr lang="it-IT" dirty="0" smtClean="0"/>
          </a:p>
          <a:p>
            <a:pPr marL="0" indent="0">
              <a:buFont typeface="Arial"/>
              <a:buNone/>
            </a:pPr>
            <a:endParaRPr lang="it-IT" dirty="0"/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473852" y="4832068"/>
            <a:ext cx="8229600" cy="1708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000" algn="ctr">
              <a:spcBef>
                <a:spcPts val="0"/>
              </a:spcBef>
              <a:buFont typeface="Arial"/>
              <a:buNone/>
            </a:pPr>
            <a:r>
              <a:rPr lang="it-IT" sz="2000" dirty="0" smtClean="0">
                <a:solidFill>
                  <a:srgbClr val="FF0000"/>
                </a:solidFill>
                <a:latin typeface="Book Antiqua"/>
                <a:cs typeface="Book Antiqua"/>
              </a:rPr>
              <a:t>Descrizione</a:t>
            </a:r>
          </a:p>
          <a:p>
            <a:pPr marL="0" indent="180000" algn="just">
              <a:spcBef>
                <a:spcPts val="0"/>
              </a:spcBef>
              <a:buFont typeface="Arial"/>
              <a:buNone/>
            </a:pPr>
            <a:r>
              <a:rPr lang="it-IT" sz="1300" dirty="0" smtClean="0">
                <a:latin typeface="Book Antiqua"/>
                <a:cs typeface="Book Antiqua"/>
              </a:rPr>
              <a:t>In </a:t>
            </a:r>
            <a:r>
              <a:rPr lang="it-IT" sz="1300" dirty="0">
                <a:latin typeface="Book Antiqua"/>
                <a:cs typeface="Book Antiqua"/>
              </a:rPr>
              <a:t>questo caso, </a:t>
            </a:r>
            <a:r>
              <a:rPr lang="it-IT" sz="1300" dirty="0" smtClean="0">
                <a:latin typeface="Book Antiqua"/>
                <a:cs typeface="Book Antiqua"/>
              </a:rPr>
              <a:t>viene presentata la stessa esercitazione precedente con l’aumento delle difficoltà: la proposta prevede la palla scoperta che punta la linea difensiva da distanza ravvicinata, in questo caso la fuga diventa subito a velocità elevata: l’inserimento di un solo avversario a ridosso della linea difensiva determina un aumento graduale della difficoltà dell’esercitazione. </a:t>
            </a:r>
            <a:endParaRPr lang="it-IT" sz="1300" dirty="0">
              <a:latin typeface="Book Antiqua"/>
              <a:cs typeface="Book Antiqua"/>
            </a:endParaRPr>
          </a:p>
          <a:p>
            <a:pPr marL="0" indent="180000" algn="just">
              <a:spcBef>
                <a:spcPts val="0"/>
              </a:spcBef>
              <a:buNone/>
            </a:pPr>
            <a:r>
              <a:rPr lang="it-IT" sz="1300" dirty="0" smtClean="0">
                <a:latin typeface="Book Antiqua"/>
                <a:cs typeface="Book Antiqua"/>
              </a:rPr>
              <a:t>Raggiunto l’obiettivo che ci siamo imposti, si può aumentare la difficoltà dell’esercitazione aggiungendo avversari a ridosso della linea fino a un numero di quattro.</a:t>
            </a:r>
            <a:endParaRPr lang="it-IT" sz="1300" dirty="0">
              <a:latin typeface="Book Antiqua"/>
              <a:cs typeface="Book Antiqua"/>
            </a:endParaRPr>
          </a:p>
          <a:p>
            <a:pPr marL="0" indent="0" algn="ctr">
              <a:buNone/>
            </a:pPr>
            <a:endParaRPr lang="it-IT" sz="1400" dirty="0" smtClean="0">
              <a:latin typeface="Book Antiqua"/>
              <a:cs typeface="Book Antiqua"/>
            </a:endParaRPr>
          </a:p>
          <a:p>
            <a:pPr marL="0" indent="0" algn="ctr">
              <a:buNone/>
            </a:pPr>
            <a:endParaRPr lang="it-IT" sz="1400" dirty="0" smtClean="0">
              <a:latin typeface="Book Antiqua"/>
              <a:cs typeface="Book Antiqua"/>
            </a:endParaRPr>
          </a:p>
          <a:p>
            <a:pPr marL="0" indent="0">
              <a:buFont typeface="Arial"/>
              <a:buNone/>
            </a:pPr>
            <a:endParaRPr lang="it-IT" dirty="0" smtClean="0">
              <a:solidFill>
                <a:srgbClr val="FF0000"/>
              </a:solidFill>
            </a:endParaRPr>
          </a:p>
          <a:p>
            <a:pPr marL="0" indent="0">
              <a:buFont typeface="Arial"/>
              <a:buNone/>
            </a:pPr>
            <a:endParaRPr lang="it-IT" dirty="0" smtClean="0">
              <a:solidFill>
                <a:srgbClr val="FF0000"/>
              </a:solidFill>
            </a:endParaRPr>
          </a:p>
        </p:txBody>
      </p:sp>
      <p:pic>
        <p:nvPicPr>
          <p:cNvPr id="9" name="Immagine 8" descr="Macintosh HD:Users:napoli:Desktop:zona di sviluppo metà campo.jpe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52" y="2246420"/>
            <a:ext cx="8150860" cy="25774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egnaposto contenuto 2"/>
          <p:cNvSpPr txBox="1">
            <a:spLocks/>
          </p:cNvSpPr>
          <p:nvPr/>
        </p:nvSpPr>
        <p:spPr>
          <a:xfrm>
            <a:off x="473852" y="610668"/>
            <a:ext cx="8150861" cy="1055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400" i="1" u="sng" dirty="0" smtClean="0">
                <a:latin typeface="Book Antiqua"/>
                <a:cs typeface="Book Antiqua"/>
              </a:rPr>
              <a:t>Uno / Tre:  palla che si scopre velocemente e punta la linea; </a:t>
            </a:r>
            <a:r>
              <a:rPr lang="it-IT" sz="2400" i="1" u="sng" dirty="0">
                <a:latin typeface="Book Antiqua"/>
                <a:cs typeface="Book Antiqua"/>
              </a:rPr>
              <a:t>I</a:t>
            </a:r>
            <a:r>
              <a:rPr lang="it-IT" sz="2400" i="1" u="sng" dirty="0" smtClean="0">
                <a:latin typeface="Book Antiqua"/>
                <a:cs typeface="Book Antiqua"/>
              </a:rPr>
              <a:t>nserimento di un avversario a ridosso dei difensori</a:t>
            </a:r>
          </a:p>
          <a:p>
            <a:pPr marL="0" indent="0" algn="ctr">
              <a:buNone/>
            </a:pPr>
            <a:r>
              <a:rPr lang="it-IT" sz="2400" i="1" u="sng" dirty="0" smtClean="0">
                <a:latin typeface="Book Antiqua"/>
                <a:cs typeface="Book Antiqua"/>
              </a:rPr>
              <a:t> </a:t>
            </a:r>
            <a:endParaRPr lang="it-IT" sz="2800" i="1" u="sng" dirty="0" smtClean="0">
              <a:latin typeface="Book Antiqua"/>
              <a:cs typeface="Book Antiqua"/>
            </a:endParaRPr>
          </a:p>
          <a:p>
            <a:pPr marL="0" indent="0" algn="ctr">
              <a:buFont typeface="Arial"/>
              <a:buNone/>
            </a:pPr>
            <a:endParaRPr lang="it-IT" sz="2800" i="1" u="sng" dirty="0" smtClean="0">
              <a:solidFill>
                <a:srgbClr val="000000"/>
              </a:solidFill>
              <a:latin typeface="Book Antiqua"/>
              <a:cs typeface="Book Antiqua"/>
            </a:endParaRPr>
          </a:p>
          <a:p>
            <a:pPr marL="0" indent="0">
              <a:buFont typeface="Arial"/>
              <a:buNone/>
            </a:pPr>
            <a:endParaRPr lang="it-IT" sz="36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188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2"/>
          <p:cNvSpPr txBox="1">
            <a:spLocks/>
          </p:cNvSpPr>
          <p:nvPr/>
        </p:nvSpPr>
        <p:spPr>
          <a:xfrm>
            <a:off x="474133" y="545045"/>
            <a:ext cx="8150861" cy="1055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400" i="1" u="sng" dirty="0" smtClean="0">
                <a:latin typeface="Book Antiqua"/>
                <a:cs typeface="Book Antiqua"/>
              </a:rPr>
              <a:t>Uno / Tre</a:t>
            </a:r>
            <a:r>
              <a:rPr lang="it-IT" sz="2400" i="1" u="sng" dirty="0">
                <a:latin typeface="Book Antiqua"/>
                <a:cs typeface="Book Antiqua"/>
              </a:rPr>
              <a:t>: </a:t>
            </a:r>
            <a:r>
              <a:rPr lang="it-IT" sz="2400" i="1" u="sng" dirty="0" smtClean="0">
                <a:latin typeface="Book Antiqua"/>
                <a:cs typeface="Book Antiqua"/>
              </a:rPr>
              <a:t>palla </a:t>
            </a:r>
            <a:r>
              <a:rPr lang="it-IT" sz="2400" i="1" u="sng" dirty="0">
                <a:latin typeface="Book Antiqua"/>
                <a:cs typeface="Book Antiqua"/>
              </a:rPr>
              <a:t>che si scopre velocemente e punta la linea; Inserimento di un avversario a ridosso dei </a:t>
            </a:r>
            <a:r>
              <a:rPr lang="it-IT" sz="2400" i="1" u="sng" dirty="0" smtClean="0">
                <a:latin typeface="Book Antiqua"/>
                <a:cs typeface="Book Antiqua"/>
              </a:rPr>
              <a:t>difensori</a:t>
            </a:r>
          </a:p>
          <a:p>
            <a:pPr marL="0" indent="0" algn="ctr">
              <a:buNone/>
            </a:pPr>
            <a:r>
              <a:rPr lang="it-IT" sz="2400" i="1" u="sng" dirty="0" smtClean="0">
                <a:latin typeface="Book Antiqua"/>
                <a:cs typeface="Book Antiqua"/>
              </a:rPr>
              <a:t> </a:t>
            </a:r>
            <a:endParaRPr lang="it-IT" sz="2800" i="1" u="sng" dirty="0" smtClean="0">
              <a:latin typeface="Book Antiqua"/>
              <a:cs typeface="Book Antiqua"/>
            </a:endParaRPr>
          </a:p>
          <a:p>
            <a:pPr marL="0" indent="0" algn="ctr">
              <a:buFont typeface="Arial"/>
              <a:buNone/>
            </a:pPr>
            <a:endParaRPr lang="it-IT" sz="2800" i="1" u="sng" dirty="0" smtClean="0">
              <a:solidFill>
                <a:srgbClr val="000000"/>
              </a:solidFill>
              <a:latin typeface="Book Antiqua"/>
              <a:cs typeface="Book Antiqua"/>
            </a:endParaRPr>
          </a:p>
          <a:p>
            <a:pPr marL="0" indent="0">
              <a:buFont typeface="Arial"/>
              <a:buNone/>
            </a:pPr>
            <a:endParaRPr lang="it-IT" sz="3600" dirty="0"/>
          </a:p>
        </p:txBody>
      </p:sp>
      <p:pic>
        <p:nvPicPr>
          <p:cNvPr id="5" name="linea puntata centralmente(1 attaccante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611" y="1786467"/>
            <a:ext cx="8045450" cy="4525963"/>
          </a:xfr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472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60900" y="5233989"/>
            <a:ext cx="4025900" cy="1143000"/>
          </a:xfrm>
        </p:spPr>
        <p:txBody>
          <a:bodyPr>
            <a:noAutofit/>
          </a:bodyPr>
          <a:lstStyle/>
          <a:p>
            <a:r>
              <a:rPr lang="it-IT" sz="1600" b="1" dirty="0" smtClean="0">
                <a:latin typeface="Book Antiqua" panose="02040602050305030304" pitchFamily="18" charset="0"/>
                <a:cs typeface="Apple Chancery"/>
              </a:rPr>
              <a:t>“Ogni volta che un bambino prende a calci qualcosa per la strada, </a:t>
            </a:r>
            <a:br>
              <a:rPr lang="it-IT" sz="1600" b="1" dirty="0" smtClean="0">
                <a:latin typeface="Book Antiqua" panose="02040602050305030304" pitchFamily="18" charset="0"/>
                <a:cs typeface="Apple Chancery"/>
              </a:rPr>
            </a:br>
            <a:r>
              <a:rPr lang="it-IT" sz="1600" b="1" dirty="0" smtClean="0">
                <a:latin typeface="Book Antiqua" panose="02040602050305030304" pitchFamily="18" charset="0"/>
                <a:cs typeface="Apple Chancery"/>
              </a:rPr>
              <a:t>lì ricomincia la storia del calcio.” </a:t>
            </a:r>
            <a:br>
              <a:rPr lang="it-IT" sz="1600" b="1" dirty="0" smtClean="0">
                <a:latin typeface="Book Antiqua" panose="02040602050305030304" pitchFamily="18" charset="0"/>
                <a:cs typeface="Apple Chancery"/>
              </a:rPr>
            </a:br>
            <a:r>
              <a:rPr lang="it-IT" sz="1600" b="1" dirty="0" smtClean="0">
                <a:latin typeface="Book Antiqua" panose="02040602050305030304" pitchFamily="18" charset="0"/>
                <a:cs typeface="Apple Chancery"/>
              </a:rPr>
              <a:t>(Jorge Luis Borges)</a:t>
            </a:r>
            <a:endParaRPr lang="it-IT" sz="1600" b="1" dirty="0">
              <a:latin typeface="Book Antiqua" panose="02040602050305030304" pitchFamily="18" charset="0"/>
              <a:cs typeface="Apple Chancery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718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32666" y="-16933"/>
            <a:ext cx="2878667" cy="775229"/>
          </a:xfrm>
        </p:spPr>
        <p:txBody>
          <a:bodyPr>
            <a:normAutofit/>
          </a:bodyPr>
          <a:lstStyle/>
          <a:p>
            <a:r>
              <a:rPr lang="it-IT" sz="3600" i="1" dirty="0" smtClean="0">
                <a:latin typeface="Book Antiqua"/>
                <a:cs typeface="Book Antiqua"/>
              </a:rPr>
              <a:t>Indice</a:t>
            </a:r>
            <a:endParaRPr lang="it-IT" sz="3600" i="1" dirty="0">
              <a:latin typeface="Book Antiqua"/>
              <a:cs typeface="Book Antiqua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3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24934" y="454397"/>
            <a:ext cx="8161866" cy="10110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600" i="1" dirty="0" smtClean="0">
                <a:latin typeface="Book Antiqua"/>
                <a:cs typeface="Book Antiqua"/>
              </a:rPr>
              <a:t>Indice</a:t>
            </a:r>
            <a:r>
              <a:rPr lang="it-IT" sz="1600" dirty="0" smtClean="0">
                <a:latin typeface="Book Antiqua"/>
                <a:cs typeface="Book Antiqua"/>
              </a:rPr>
              <a:t>																</a:t>
            </a:r>
            <a:r>
              <a:rPr lang="it-IT" sz="1400" dirty="0">
                <a:latin typeface="Book Antiqua"/>
                <a:cs typeface="Book Antiqua"/>
              </a:rPr>
              <a:t>3</a:t>
            </a:r>
            <a:endParaRPr lang="it-IT" sz="1600" dirty="0" smtClean="0">
              <a:latin typeface="Book Antiqua"/>
              <a:cs typeface="Book Antiqua"/>
            </a:endParaRPr>
          </a:p>
          <a:p>
            <a:pPr>
              <a:spcAft>
                <a:spcPts val="600"/>
              </a:spcAft>
            </a:pPr>
            <a:r>
              <a:rPr lang="it-IT" sz="1600" i="1" dirty="0" smtClean="0">
                <a:latin typeface="Book Antiqua"/>
                <a:cs typeface="Book Antiqua"/>
              </a:rPr>
              <a:t>Legenda</a:t>
            </a:r>
            <a:r>
              <a:rPr lang="it-IT" sz="1600" dirty="0" smtClean="0">
                <a:latin typeface="Book Antiqua"/>
                <a:cs typeface="Book Antiqua"/>
              </a:rPr>
              <a:t>																</a:t>
            </a:r>
            <a:r>
              <a:rPr lang="is-IS" sz="1400" dirty="0" smtClean="0">
                <a:latin typeface="Book Antiqua"/>
                <a:cs typeface="Book Antiqua"/>
              </a:rPr>
              <a:t>6</a:t>
            </a:r>
            <a:endParaRPr lang="it-IT" sz="1600" dirty="0" smtClean="0">
              <a:latin typeface="Book Antiqua"/>
              <a:cs typeface="Book Antiqua"/>
            </a:endParaRPr>
          </a:p>
          <a:p>
            <a:pPr>
              <a:spcAft>
                <a:spcPts val="600"/>
              </a:spcAft>
            </a:pPr>
            <a:r>
              <a:rPr lang="it-IT" sz="1600" i="1" dirty="0" smtClean="0">
                <a:latin typeface="Book Antiqua"/>
                <a:cs typeface="Book Antiqua"/>
              </a:rPr>
              <a:t>Introduzione</a:t>
            </a:r>
            <a:r>
              <a:rPr lang="it-IT" sz="1600" dirty="0" smtClean="0">
                <a:latin typeface="Book Antiqua"/>
                <a:cs typeface="Book Antiqua"/>
              </a:rPr>
              <a:t>															</a:t>
            </a:r>
            <a:r>
              <a:rPr lang="is-IS" sz="1400" dirty="0">
                <a:latin typeface="Book Antiqua"/>
                <a:cs typeface="Book Antiqua"/>
              </a:rPr>
              <a:t>7</a:t>
            </a:r>
            <a:endParaRPr lang="it-IT" sz="1600" dirty="0">
              <a:latin typeface="Book Antiqua"/>
              <a:cs typeface="Book Antiqua"/>
            </a:endParaRPr>
          </a:p>
          <a:p>
            <a:pPr>
              <a:spcAft>
                <a:spcPts val="600"/>
              </a:spcAft>
            </a:pPr>
            <a:r>
              <a:rPr lang="it-IT" sz="1600" i="1" u="sng" dirty="0" smtClean="0">
                <a:latin typeface="Book Antiqua"/>
                <a:cs typeface="Book Antiqua"/>
              </a:rPr>
              <a:t>Capitolo 1: Esercitazioni in verticale lontano dall’area di rigore</a:t>
            </a:r>
            <a:r>
              <a:rPr lang="it-IT" sz="1600" i="1" dirty="0" smtClean="0">
                <a:latin typeface="Book Antiqua"/>
                <a:cs typeface="Book Antiqua"/>
              </a:rPr>
              <a:t>						</a:t>
            </a:r>
            <a:r>
              <a:rPr lang="is-IS" sz="1400" dirty="0">
                <a:latin typeface="Book Antiqua"/>
                <a:cs typeface="Book Antiqua"/>
              </a:rPr>
              <a:t>9</a:t>
            </a:r>
            <a:endParaRPr lang="is-IS" sz="1600" dirty="0" smtClean="0"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 smtClean="0">
                <a:latin typeface="Book Antiqua"/>
                <a:cs typeface="Book Antiqua"/>
              </a:rPr>
              <a:t>Esercitazione n°1: Uno/Tre: “didattico”										</a:t>
            </a:r>
            <a:r>
              <a:rPr lang="is-IS" sz="1400" dirty="0" smtClean="0">
                <a:latin typeface="Book Antiqua"/>
                <a:cs typeface="Book Antiqua"/>
              </a:rPr>
              <a:t>10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 smtClean="0">
                <a:solidFill>
                  <a:srgbClr val="000000"/>
                </a:solidFill>
                <a:latin typeface="Book Antiqua"/>
                <a:cs typeface="Book Antiqua"/>
              </a:rPr>
              <a:t>Esercitazione n°2: </a:t>
            </a:r>
            <a:r>
              <a:rPr lang="it-IT" sz="1400" dirty="0" smtClean="0">
                <a:latin typeface="Book Antiqua"/>
                <a:cs typeface="Book Antiqua"/>
              </a:rPr>
              <a:t>Uno/Tre</a:t>
            </a:r>
            <a:r>
              <a:rPr lang="it-IT" sz="1400" dirty="0">
                <a:latin typeface="Book Antiqua"/>
                <a:cs typeface="Book Antiqua"/>
              </a:rPr>
              <a:t>: discesa lenta, salita con palla che si copre, fuga </a:t>
            </a:r>
            <a:r>
              <a:rPr lang="it-IT" sz="1400" dirty="0" smtClean="0">
                <a:latin typeface="Book Antiqua"/>
                <a:cs typeface="Book Antiqua"/>
              </a:rPr>
              <a:t>veloce			</a:t>
            </a:r>
            <a:r>
              <a:rPr lang="is-IS" sz="1400" dirty="0" smtClean="0">
                <a:latin typeface="Book Antiqua"/>
                <a:cs typeface="Book Antiqua"/>
              </a:rPr>
              <a:t>12</a:t>
            </a:r>
            <a:endParaRPr lang="it-IT" sz="1400" dirty="0" smtClean="0"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>
                <a:solidFill>
                  <a:srgbClr val="000000"/>
                </a:solidFill>
                <a:latin typeface="Book Antiqua"/>
                <a:cs typeface="Book Antiqua"/>
              </a:rPr>
              <a:t>Esercitazione n</a:t>
            </a:r>
            <a:r>
              <a:rPr lang="it-IT" sz="1400" dirty="0" smtClean="0">
                <a:solidFill>
                  <a:srgbClr val="000000"/>
                </a:solidFill>
                <a:latin typeface="Book Antiqua"/>
                <a:cs typeface="Book Antiqua"/>
              </a:rPr>
              <a:t>°3: Uno/Tre</a:t>
            </a:r>
            <a:r>
              <a:rPr lang="it-IT" sz="1400" dirty="0">
                <a:solidFill>
                  <a:srgbClr val="000000"/>
                </a:solidFill>
                <a:latin typeface="Book Antiqua"/>
                <a:cs typeface="Book Antiqua"/>
              </a:rPr>
              <a:t>: </a:t>
            </a:r>
            <a:r>
              <a:rPr lang="it-IT" sz="1400" dirty="0">
                <a:latin typeface="Book Antiqua"/>
                <a:cs typeface="Book Antiqua"/>
              </a:rPr>
              <a:t>palla che si scopre </a:t>
            </a:r>
            <a:r>
              <a:rPr lang="it-IT" sz="1400" dirty="0" smtClean="0">
                <a:latin typeface="Book Antiqua"/>
                <a:cs typeface="Book Antiqua"/>
              </a:rPr>
              <a:t>velocemente (esercitazione supportata              dalle sagome)														14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 smtClean="0">
                <a:latin typeface="Book Antiqua"/>
                <a:cs typeface="Book Antiqua"/>
              </a:rPr>
              <a:t>Esercitazione </a:t>
            </a:r>
            <a:r>
              <a:rPr lang="it-IT" sz="1400" dirty="0">
                <a:latin typeface="Book Antiqua"/>
                <a:cs typeface="Book Antiqua"/>
              </a:rPr>
              <a:t>n</a:t>
            </a:r>
            <a:r>
              <a:rPr lang="it-IT" sz="1400" dirty="0" smtClean="0">
                <a:latin typeface="Book Antiqua"/>
                <a:cs typeface="Book Antiqua"/>
              </a:rPr>
              <a:t>°4: Uno/Tre</a:t>
            </a:r>
            <a:r>
              <a:rPr lang="it-IT" sz="1400" dirty="0">
                <a:latin typeface="Book Antiqua"/>
                <a:cs typeface="Book Antiqua"/>
              </a:rPr>
              <a:t>: palla che si scopre velocemente e punta la </a:t>
            </a:r>
            <a:r>
              <a:rPr lang="it-IT" sz="1400" dirty="0" smtClean="0">
                <a:latin typeface="Book Antiqua"/>
                <a:cs typeface="Book Antiqua"/>
              </a:rPr>
              <a:t>linea                 (</a:t>
            </a:r>
            <a:r>
              <a:rPr lang="it-IT" sz="1400" dirty="0">
                <a:latin typeface="Book Antiqua"/>
                <a:cs typeface="Book Antiqua"/>
              </a:rPr>
              <a:t>esercitazione supportata dalle sagome</a:t>
            </a:r>
            <a:r>
              <a:rPr lang="it-IT" sz="1400" dirty="0" smtClean="0">
                <a:latin typeface="Book Antiqua"/>
                <a:cs typeface="Book Antiqua"/>
              </a:rPr>
              <a:t>)										16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 smtClean="0">
                <a:latin typeface="Book Antiqua"/>
                <a:cs typeface="Book Antiqua"/>
              </a:rPr>
              <a:t>Esercitazione </a:t>
            </a:r>
            <a:r>
              <a:rPr lang="it-IT" sz="1400" dirty="0">
                <a:latin typeface="Book Antiqua"/>
                <a:cs typeface="Book Antiqua"/>
              </a:rPr>
              <a:t>n</a:t>
            </a:r>
            <a:r>
              <a:rPr lang="it-IT" sz="1400" dirty="0" smtClean="0">
                <a:latin typeface="Book Antiqua"/>
                <a:cs typeface="Book Antiqua"/>
              </a:rPr>
              <a:t>°5: Uno/Tre</a:t>
            </a:r>
            <a:r>
              <a:rPr lang="it-IT" sz="1400" dirty="0">
                <a:latin typeface="Book Antiqua"/>
                <a:cs typeface="Book Antiqua"/>
              </a:rPr>
              <a:t>: palla che si scopre velocemente e punta la </a:t>
            </a:r>
            <a:r>
              <a:rPr lang="it-IT" sz="1400" dirty="0" smtClean="0">
                <a:latin typeface="Book Antiqua"/>
                <a:cs typeface="Book Antiqua"/>
              </a:rPr>
              <a:t>linea 				18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>
                <a:latin typeface="Book Antiqua"/>
                <a:cs typeface="Book Antiqua"/>
              </a:rPr>
              <a:t>Esercitazione n</a:t>
            </a:r>
            <a:r>
              <a:rPr lang="it-IT" sz="1400" dirty="0" smtClean="0">
                <a:latin typeface="Book Antiqua"/>
                <a:cs typeface="Book Antiqua"/>
              </a:rPr>
              <a:t>°6: Uno/Tre  Uno/Due										20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>
                <a:latin typeface="Book Antiqua"/>
                <a:cs typeface="Book Antiqua"/>
              </a:rPr>
              <a:t>Esercitazione n</a:t>
            </a:r>
            <a:r>
              <a:rPr lang="it-IT" sz="1400" dirty="0" smtClean="0">
                <a:latin typeface="Book Antiqua"/>
                <a:cs typeface="Book Antiqua"/>
              </a:rPr>
              <a:t>°7: </a:t>
            </a:r>
            <a:r>
              <a:rPr lang="it-IT" sz="1400" dirty="0">
                <a:latin typeface="Book Antiqua"/>
                <a:cs typeface="Book Antiqua"/>
              </a:rPr>
              <a:t>Uno-due: palla che ci punta e inserimento di due avversari a ridosso </a:t>
            </a:r>
            <a:r>
              <a:rPr lang="it-IT" sz="1400" dirty="0" smtClean="0">
                <a:latin typeface="Book Antiqua"/>
                <a:cs typeface="Book Antiqua"/>
              </a:rPr>
              <a:t>           della linea									</a:t>
            </a:r>
            <a:r>
              <a:rPr lang="it-IT" sz="1400" dirty="0">
                <a:latin typeface="Book Antiqua"/>
                <a:cs typeface="Book Antiqua"/>
              </a:rPr>
              <a:t>				</a:t>
            </a:r>
            <a:r>
              <a:rPr lang="it-IT" sz="1400" dirty="0" smtClean="0">
                <a:latin typeface="Book Antiqua"/>
                <a:cs typeface="Book Antiqua"/>
              </a:rPr>
              <a:t>		23</a:t>
            </a:r>
            <a:endParaRPr lang="it-IT" sz="1400" dirty="0"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>
                <a:latin typeface="Book Antiqua"/>
                <a:cs typeface="Book Antiqua"/>
              </a:rPr>
              <a:t>Esercitazione n</a:t>
            </a:r>
            <a:r>
              <a:rPr lang="it-IT" sz="1400" dirty="0" smtClean="0">
                <a:latin typeface="Book Antiqua"/>
                <a:cs typeface="Book Antiqua"/>
              </a:rPr>
              <a:t>°8: Scarico </a:t>
            </a:r>
            <a:r>
              <a:rPr lang="it-IT" sz="1400" dirty="0">
                <a:latin typeface="Book Antiqua"/>
                <a:cs typeface="Book Antiqua"/>
              </a:rPr>
              <a:t>corto, scarico lungo, palla scoperta improvvisa, palla che ci </a:t>
            </a:r>
            <a:r>
              <a:rPr lang="it-IT" sz="1400" dirty="0" smtClean="0">
                <a:latin typeface="Book Antiqua"/>
                <a:cs typeface="Book Antiqua"/>
              </a:rPr>
              <a:t>punta	26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>
                <a:latin typeface="Book Antiqua"/>
                <a:cs typeface="Book Antiqua"/>
              </a:rPr>
              <a:t>Esercitazione n</a:t>
            </a:r>
            <a:r>
              <a:rPr lang="it-IT" sz="1400" dirty="0" smtClean="0">
                <a:latin typeface="Book Antiqua"/>
                <a:cs typeface="Book Antiqua"/>
              </a:rPr>
              <a:t>°9: </a:t>
            </a:r>
            <a:r>
              <a:rPr lang="it-IT" sz="1400" dirty="0">
                <a:latin typeface="Book Antiqua"/>
                <a:cs typeface="Book Antiqua"/>
              </a:rPr>
              <a:t>Scarico corto, scarico lungo, palla scoperta improvvisa, palla che ci punta, </a:t>
            </a:r>
            <a:r>
              <a:rPr lang="it-IT" sz="1400" dirty="0" smtClean="0">
                <a:latin typeface="Book Antiqua"/>
                <a:cs typeface="Book Antiqua"/>
              </a:rPr>
              <a:t>    con </a:t>
            </a:r>
            <a:r>
              <a:rPr lang="it-IT" sz="1400" dirty="0">
                <a:latin typeface="Book Antiqua"/>
                <a:cs typeface="Book Antiqua"/>
              </a:rPr>
              <a:t>inserimento del vertice </a:t>
            </a:r>
            <a:r>
              <a:rPr lang="it-IT" sz="1400" dirty="0" smtClean="0">
                <a:latin typeface="Book Antiqua"/>
                <a:cs typeface="Book Antiqua"/>
              </a:rPr>
              <a:t>basso – (scarico corto)								28</a:t>
            </a:r>
            <a:endParaRPr lang="it-IT" sz="1400" dirty="0"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>
                <a:latin typeface="Book Antiqua"/>
                <a:cs typeface="Book Antiqua"/>
              </a:rPr>
              <a:t>Esercitazione n</a:t>
            </a:r>
            <a:r>
              <a:rPr lang="it-IT" sz="1400" dirty="0" smtClean="0">
                <a:latin typeface="Book Antiqua"/>
                <a:cs typeface="Book Antiqua"/>
              </a:rPr>
              <a:t>°10: </a:t>
            </a:r>
            <a:r>
              <a:rPr lang="it-IT" sz="1400" dirty="0">
                <a:latin typeface="Book Antiqua"/>
                <a:cs typeface="Book Antiqua"/>
              </a:rPr>
              <a:t>Scarico corto, scarico lungo, palla scoperta improvvisa, palla che ci punta, </a:t>
            </a:r>
            <a:r>
              <a:rPr lang="it-IT" sz="1400" dirty="0" smtClean="0">
                <a:latin typeface="Book Antiqua"/>
                <a:cs typeface="Book Antiqua"/>
              </a:rPr>
              <a:t>  con </a:t>
            </a:r>
            <a:r>
              <a:rPr lang="it-IT" sz="1400" dirty="0">
                <a:latin typeface="Book Antiqua"/>
                <a:cs typeface="Book Antiqua"/>
              </a:rPr>
              <a:t>inserimento del vertice </a:t>
            </a:r>
            <a:r>
              <a:rPr lang="it-IT" sz="1400" dirty="0" smtClean="0">
                <a:latin typeface="Book Antiqua"/>
                <a:cs typeface="Book Antiqua"/>
              </a:rPr>
              <a:t>basso – (scarico lungo)</a:t>
            </a:r>
            <a:r>
              <a:rPr lang="it-IT" sz="1400" dirty="0">
                <a:latin typeface="Book Antiqua"/>
                <a:cs typeface="Book Antiqua"/>
              </a:rPr>
              <a:t>								</a:t>
            </a:r>
            <a:r>
              <a:rPr lang="it-IT" sz="1400" dirty="0" smtClean="0">
                <a:latin typeface="Book Antiqua"/>
                <a:cs typeface="Book Antiqua"/>
              </a:rPr>
              <a:t>30</a:t>
            </a:r>
            <a:endParaRPr lang="it-IT" sz="1400" dirty="0"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>
                <a:latin typeface="Book Antiqua"/>
                <a:cs typeface="Book Antiqua"/>
              </a:rPr>
              <a:t>Esercitazione n</a:t>
            </a:r>
            <a:r>
              <a:rPr lang="it-IT" sz="1400" dirty="0" smtClean="0">
                <a:latin typeface="Book Antiqua"/>
                <a:cs typeface="Book Antiqua"/>
              </a:rPr>
              <a:t>°11: </a:t>
            </a:r>
            <a:r>
              <a:rPr lang="it-IT" sz="1400" dirty="0">
                <a:latin typeface="Book Antiqua"/>
                <a:cs typeface="Book Antiqua"/>
              </a:rPr>
              <a:t>Scarico corto, scarico lungo, palla scoperta improvvisa, palla </a:t>
            </a:r>
            <a:r>
              <a:rPr lang="it-IT" sz="1400" dirty="0" smtClean="0">
                <a:latin typeface="Book Antiqua"/>
                <a:cs typeface="Book Antiqua"/>
              </a:rPr>
              <a:t>che punta  la linea difensiva,  fuga </a:t>
            </a:r>
            <a:r>
              <a:rPr lang="it-IT" sz="1400" dirty="0">
                <a:latin typeface="Book Antiqua"/>
                <a:cs typeface="Book Antiqua"/>
              </a:rPr>
              <a:t>a 3 con inserimento del vertice basso							</a:t>
            </a:r>
            <a:r>
              <a:rPr lang="it-IT" sz="1400" dirty="0" smtClean="0">
                <a:latin typeface="Book Antiqua"/>
                <a:cs typeface="Book Antiqua"/>
              </a:rPr>
              <a:t>32</a:t>
            </a:r>
            <a:endParaRPr lang="it-IT" sz="1400" dirty="0"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endParaRPr lang="it-IT" sz="1400" dirty="0">
              <a:latin typeface="Book Antiqua"/>
              <a:cs typeface="Book Antiqua"/>
            </a:endParaRPr>
          </a:p>
          <a:p>
            <a:pPr>
              <a:spcAft>
                <a:spcPts val="600"/>
              </a:spcAft>
            </a:pPr>
            <a:r>
              <a:rPr lang="it-IT" sz="1400" dirty="0">
                <a:latin typeface="Book Antiqua"/>
                <a:cs typeface="Book Antiqua"/>
              </a:rPr>
              <a:t>									</a:t>
            </a:r>
          </a:p>
          <a:p>
            <a:pPr>
              <a:spcAft>
                <a:spcPts val="600"/>
              </a:spcAft>
            </a:pPr>
            <a:endParaRPr lang="it-IT" sz="1400" dirty="0">
              <a:latin typeface="Book Antiqua"/>
              <a:cs typeface="Book Antiqua"/>
            </a:endParaRPr>
          </a:p>
          <a:p>
            <a:pPr>
              <a:spcAft>
                <a:spcPts val="600"/>
              </a:spcAft>
            </a:pPr>
            <a:r>
              <a:rPr lang="is-IS" sz="1400" dirty="0">
                <a:latin typeface="Book Antiqua"/>
                <a:cs typeface="Book Antiqua"/>
              </a:rPr>
              <a:t>	</a:t>
            </a:r>
            <a:r>
              <a:rPr lang="is-IS" sz="1600" dirty="0" smtClean="0">
                <a:latin typeface="Book Antiqua"/>
                <a:cs typeface="Book Antiqua"/>
              </a:rPr>
              <a:t>						</a:t>
            </a:r>
            <a:endParaRPr lang="it-IT" dirty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478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32666" y="-16933"/>
            <a:ext cx="2878667" cy="775229"/>
          </a:xfrm>
        </p:spPr>
        <p:txBody>
          <a:bodyPr>
            <a:normAutofit/>
          </a:bodyPr>
          <a:lstStyle/>
          <a:p>
            <a:r>
              <a:rPr lang="it-IT" sz="3600" i="1" dirty="0" smtClean="0">
                <a:latin typeface="Book Antiqua"/>
                <a:cs typeface="Book Antiqua"/>
              </a:rPr>
              <a:t>Indice</a:t>
            </a:r>
            <a:endParaRPr lang="it-IT" sz="3600" i="1" dirty="0">
              <a:latin typeface="Book Antiqua"/>
              <a:cs typeface="Book Antiqua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4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24934" y="723063"/>
            <a:ext cx="8161866" cy="1306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 smtClean="0">
                <a:latin typeface="Book Antiqua"/>
                <a:cs typeface="Book Antiqua"/>
              </a:rPr>
              <a:t>Esercitazione n°12: </a:t>
            </a:r>
            <a:r>
              <a:rPr lang="it-IT" sz="1400" dirty="0">
                <a:latin typeface="Book Antiqua"/>
                <a:cs typeface="Book Antiqua"/>
              </a:rPr>
              <a:t>Scarico corto, scarico lungo, palla scoperta improvvisa</a:t>
            </a:r>
            <a:r>
              <a:rPr lang="it-IT" sz="1400" dirty="0" smtClean="0">
                <a:latin typeface="Book Antiqua"/>
                <a:cs typeface="Book Antiqua"/>
              </a:rPr>
              <a:t>, palla che punta            la linea difensiva														</a:t>
            </a:r>
            <a:r>
              <a:rPr lang="is-IS" sz="1400" dirty="0" smtClean="0">
                <a:latin typeface="Book Antiqua"/>
                <a:cs typeface="Book Antiqua"/>
              </a:rPr>
              <a:t>34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 smtClean="0">
                <a:solidFill>
                  <a:srgbClr val="000000"/>
                </a:solidFill>
                <a:latin typeface="Book Antiqua"/>
                <a:cs typeface="Book Antiqua"/>
              </a:rPr>
              <a:t>Esercitazione n°13: </a:t>
            </a:r>
            <a:r>
              <a:rPr lang="it-IT" sz="1400" dirty="0">
                <a:latin typeface="Book Antiqua"/>
                <a:cs typeface="Book Antiqua"/>
              </a:rPr>
              <a:t>Assorbimento del centrocampista avversario lontano dalla </a:t>
            </a:r>
            <a:r>
              <a:rPr lang="it-IT" sz="1400" dirty="0" smtClean="0">
                <a:latin typeface="Book Antiqua"/>
                <a:cs typeface="Book Antiqua"/>
              </a:rPr>
              <a:t>porta, </a:t>
            </a:r>
            <a:r>
              <a:rPr lang="it-IT" sz="1400" dirty="0">
                <a:latin typeface="Book Antiqua"/>
                <a:cs typeface="Book Antiqua"/>
              </a:rPr>
              <a:t>della </a:t>
            </a:r>
            <a:r>
              <a:rPr lang="it-IT" sz="1400" dirty="0" smtClean="0">
                <a:latin typeface="Book Antiqua"/>
                <a:cs typeface="Book Antiqua"/>
              </a:rPr>
              <a:t>       linea difensiva														</a:t>
            </a:r>
            <a:r>
              <a:rPr lang="is-IS" sz="1400" dirty="0" smtClean="0">
                <a:latin typeface="Book Antiqua"/>
                <a:cs typeface="Book Antiqua"/>
              </a:rPr>
              <a:t>36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>
                <a:solidFill>
                  <a:srgbClr val="000000"/>
                </a:solidFill>
                <a:latin typeface="Book Antiqua"/>
                <a:cs typeface="Book Antiqua"/>
              </a:rPr>
              <a:t>Esercitazione n°</a:t>
            </a:r>
            <a:r>
              <a:rPr lang="it-IT" sz="1400" dirty="0" smtClean="0">
                <a:solidFill>
                  <a:srgbClr val="000000"/>
                </a:solidFill>
                <a:latin typeface="Book Antiqua"/>
                <a:cs typeface="Book Antiqua"/>
              </a:rPr>
              <a:t>14: </a:t>
            </a:r>
            <a:r>
              <a:rPr lang="it-IT" sz="1400" dirty="0">
                <a:latin typeface="Book Antiqua"/>
                <a:cs typeface="Book Antiqua"/>
              </a:rPr>
              <a:t>Assorbimento del centrocampista avversario nei 25 metri </a:t>
            </a:r>
            <a:r>
              <a:rPr lang="it-IT" sz="1400" dirty="0" smtClean="0">
                <a:latin typeface="Book Antiqua"/>
                <a:cs typeface="Book Antiqua"/>
              </a:rPr>
              <a:t>– Soluzione 1	</a:t>
            </a:r>
            <a:r>
              <a:rPr lang="is-IS" sz="1400" dirty="0" smtClean="0">
                <a:latin typeface="Book Antiqua"/>
                <a:cs typeface="Book Antiqua"/>
              </a:rPr>
              <a:t>38</a:t>
            </a:r>
            <a:endParaRPr lang="it-IT" sz="1400" dirty="0"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>
                <a:latin typeface="Book Antiqua"/>
                <a:cs typeface="Book Antiqua"/>
              </a:rPr>
              <a:t>Esercitazione n°15: Assorbimento del centrocampista avversario nei 25 metri – Soluzione </a:t>
            </a:r>
            <a:r>
              <a:rPr lang="it-IT" sz="1400" dirty="0" smtClean="0">
                <a:latin typeface="Book Antiqua"/>
                <a:cs typeface="Book Antiqua"/>
              </a:rPr>
              <a:t>2</a:t>
            </a:r>
            <a:r>
              <a:rPr lang="it-IT" sz="1400" dirty="0">
                <a:latin typeface="Book Antiqua"/>
                <a:cs typeface="Book Antiqua"/>
              </a:rPr>
              <a:t>	</a:t>
            </a:r>
            <a:r>
              <a:rPr lang="is-IS" sz="1400" dirty="0" smtClean="0">
                <a:latin typeface="Book Antiqua"/>
                <a:cs typeface="Book Antiqua"/>
              </a:rPr>
              <a:t>40</a:t>
            </a:r>
            <a:endParaRPr lang="it-IT" sz="1400" dirty="0">
              <a:latin typeface="Book Antiqua"/>
              <a:cs typeface="Book Antiqua"/>
            </a:endParaRPr>
          </a:p>
          <a:p>
            <a:pPr>
              <a:spcAft>
                <a:spcPts val="600"/>
              </a:spcAft>
            </a:pPr>
            <a:r>
              <a:rPr lang="it-IT" sz="1600" i="1" u="sng" dirty="0">
                <a:latin typeface="Book Antiqua"/>
                <a:cs typeface="Book Antiqua"/>
              </a:rPr>
              <a:t>Capitolo 2:  Esercitazioni in </a:t>
            </a:r>
            <a:r>
              <a:rPr lang="it-IT" sz="1600" i="1" u="sng" dirty="0" smtClean="0">
                <a:latin typeface="Book Antiqua"/>
                <a:cs typeface="Book Antiqua"/>
              </a:rPr>
              <a:t>orizzontale </a:t>
            </a:r>
            <a:r>
              <a:rPr lang="it-IT" sz="1600" i="1" u="sng" dirty="0">
                <a:latin typeface="Book Antiqua"/>
                <a:cs typeface="Book Antiqua"/>
              </a:rPr>
              <a:t>lontano dalla porta, scivolamenti</a:t>
            </a:r>
            <a:r>
              <a:rPr lang="it-IT" sz="1600" i="1" dirty="0" smtClean="0">
                <a:latin typeface="Book Antiqua"/>
                <a:cs typeface="Book Antiqua"/>
              </a:rPr>
              <a:t>				</a:t>
            </a:r>
            <a:r>
              <a:rPr lang="is-IS" sz="1400" dirty="0" smtClean="0">
                <a:latin typeface="Book Antiqua"/>
                <a:cs typeface="Book Antiqua"/>
              </a:rPr>
              <a:t>42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 smtClean="0">
                <a:solidFill>
                  <a:srgbClr val="000000"/>
                </a:solidFill>
                <a:latin typeface="Book Antiqua"/>
                <a:cs typeface="Book Antiqua"/>
              </a:rPr>
              <a:t>Esercitazione n°1: </a:t>
            </a:r>
            <a:r>
              <a:rPr lang="it-IT" sz="1400" dirty="0" smtClean="0">
                <a:latin typeface="Book Antiqua"/>
                <a:cs typeface="Book Antiqua"/>
              </a:rPr>
              <a:t>Scivolamento orizzontale con giro-palla a 5 avversari </a:t>
            </a:r>
            <a:r>
              <a:rPr lang="it-IT" sz="1400" dirty="0" smtClean="0">
                <a:solidFill>
                  <a:srgbClr val="000000"/>
                </a:solidFill>
                <a:latin typeface="Book Antiqua"/>
                <a:cs typeface="Book Antiqua"/>
              </a:rPr>
              <a:t>					</a:t>
            </a:r>
            <a:r>
              <a:rPr lang="is-IS" sz="1400" dirty="0" smtClean="0">
                <a:solidFill>
                  <a:srgbClr val="000000"/>
                </a:solidFill>
                <a:latin typeface="Book Antiqua"/>
                <a:cs typeface="Book Antiqua"/>
              </a:rPr>
              <a:t>43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 smtClean="0">
                <a:solidFill>
                  <a:srgbClr val="000000"/>
                </a:solidFill>
                <a:latin typeface="Book Antiqua"/>
                <a:cs typeface="Book Antiqua"/>
              </a:rPr>
              <a:t>Esercitazione </a:t>
            </a:r>
            <a:r>
              <a:rPr lang="it-IT" sz="1400" dirty="0">
                <a:solidFill>
                  <a:srgbClr val="000000"/>
                </a:solidFill>
                <a:latin typeface="Book Antiqua"/>
                <a:cs typeface="Book Antiqua"/>
              </a:rPr>
              <a:t>n</a:t>
            </a:r>
            <a:r>
              <a:rPr lang="it-IT" sz="1400" dirty="0" smtClean="0">
                <a:solidFill>
                  <a:srgbClr val="000000"/>
                </a:solidFill>
                <a:latin typeface="Book Antiqua"/>
                <a:cs typeface="Book Antiqua"/>
              </a:rPr>
              <a:t>°</a:t>
            </a:r>
            <a:r>
              <a:rPr lang="it-IT" sz="1400" dirty="0">
                <a:solidFill>
                  <a:srgbClr val="000000"/>
                </a:solidFill>
                <a:latin typeface="Book Antiqua"/>
                <a:cs typeface="Book Antiqua"/>
              </a:rPr>
              <a:t>2</a:t>
            </a:r>
            <a:r>
              <a:rPr lang="it-IT" sz="1400" dirty="0" smtClean="0">
                <a:solidFill>
                  <a:srgbClr val="000000"/>
                </a:solidFill>
                <a:latin typeface="Book Antiqua"/>
                <a:cs typeface="Book Antiqua"/>
              </a:rPr>
              <a:t>: </a:t>
            </a:r>
            <a:r>
              <a:rPr lang="it-IT" sz="1400" dirty="0">
                <a:latin typeface="Book Antiqua"/>
                <a:cs typeface="Book Antiqua"/>
              </a:rPr>
              <a:t>Scivolamento orizzontale 1-3-</a:t>
            </a:r>
            <a:r>
              <a:rPr lang="it-IT" sz="1400" dirty="0" smtClean="0">
                <a:latin typeface="Book Antiqua"/>
                <a:cs typeface="Book Antiqua"/>
              </a:rPr>
              <a:t>5</a:t>
            </a:r>
            <a:r>
              <a:rPr lang="it-IT" sz="1400" dirty="0">
                <a:latin typeface="Book Antiqua"/>
                <a:cs typeface="Book Antiqua"/>
              </a:rPr>
              <a:t>								</a:t>
            </a:r>
            <a:r>
              <a:rPr lang="is-IS" sz="1400" dirty="0" smtClean="0">
                <a:latin typeface="Book Antiqua"/>
                <a:cs typeface="Book Antiqua"/>
              </a:rPr>
              <a:t>45</a:t>
            </a:r>
            <a:endParaRPr lang="is-IS" sz="1400" dirty="0">
              <a:solidFill>
                <a:srgbClr val="000000"/>
              </a:solidFill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>
                <a:solidFill>
                  <a:srgbClr val="000000"/>
                </a:solidFill>
                <a:latin typeface="Book Antiqua"/>
                <a:cs typeface="Book Antiqua"/>
              </a:rPr>
              <a:t>Esercitazione n</a:t>
            </a:r>
            <a:r>
              <a:rPr lang="it-IT" sz="1400" dirty="0" smtClean="0">
                <a:solidFill>
                  <a:srgbClr val="000000"/>
                </a:solidFill>
                <a:latin typeface="Book Antiqua"/>
                <a:cs typeface="Book Antiqua"/>
              </a:rPr>
              <a:t>°3: </a:t>
            </a:r>
            <a:r>
              <a:rPr lang="it-IT" sz="1400" dirty="0">
                <a:latin typeface="Book Antiqua"/>
                <a:cs typeface="Book Antiqua"/>
              </a:rPr>
              <a:t>Scivolamento orizzontale 1</a:t>
            </a:r>
            <a:r>
              <a:rPr lang="it-IT" sz="1400" dirty="0" smtClean="0">
                <a:latin typeface="Book Antiqua"/>
                <a:cs typeface="Book Antiqua"/>
              </a:rPr>
              <a:t>-2-</a:t>
            </a:r>
            <a:r>
              <a:rPr lang="it-IT" sz="1400" dirty="0">
                <a:latin typeface="Book Antiqua"/>
                <a:cs typeface="Book Antiqua"/>
              </a:rPr>
              <a:t>5								</a:t>
            </a:r>
            <a:r>
              <a:rPr lang="is-IS" sz="1400" dirty="0" smtClean="0">
                <a:latin typeface="Book Antiqua"/>
                <a:cs typeface="Book Antiqua"/>
              </a:rPr>
              <a:t>47</a:t>
            </a:r>
            <a:endParaRPr lang="is-IS" sz="1400" dirty="0">
              <a:solidFill>
                <a:srgbClr val="000000"/>
              </a:solidFill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 smtClean="0">
                <a:solidFill>
                  <a:srgbClr val="000000"/>
                </a:solidFill>
                <a:latin typeface="Book Antiqua"/>
                <a:cs typeface="Book Antiqua"/>
              </a:rPr>
              <a:t>Esercitazione n°4: </a:t>
            </a:r>
            <a:r>
              <a:rPr lang="it-IT" sz="1400" dirty="0" smtClean="0">
                <a:latin typeface="Book Antiqua"/>
                <a:cs typeface="Book Antiqua"/>
              </a:rPr>
              <a:t>Scivolamento orizzontale 1-2-5 profondo							</a:t>
            </a:r>
            <a:r>
              <a:rPr lang="is-IS" sz="1400" dirty="0" smtClean="0">
                <a:latin typeface="Book Antiqua"/>
                <a:cs typeface="Book Antiqua"/>
              </a:rPr>
              <a:t>49</a:t>
            </a:r>
            <a:endParaRPr lang="is-IS" sz="1400" dirty="0">
              <a:solidFill>
                <a:srgbClr val="000000"/>
              </a:solidFill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>
                <a:solidFill>
                  <a:srgbClr val="000000"/>
                </a:solidFill>
                <a:latin typeface="Book Antiqua"/>
                <a:cs typeface="Book Antiqua"/>
              </a:rPr>
              <a:t>Esercitazione n</a:t>
            </a:r>
            <a:r>
              <a:rPr lang="it-IT" sz="1400" dirty="0" smtClean="0">
                <a:solidFill>
                  <a:srgbClr val="000000"/>
                </a:solidFill>
                <a:latin typeface="Book Antiqua"/>
                <a:cs typeface="Book Antiqua"/>
              </a:rPr>
              <a:t>°5: </a:t>
            </a:r>
            <a:r>
              <a:rPr lang="it-IT" sz="1400" dirty="0">
                <a:latin typeface="Book Antiqua"/>
                <a:cs typeface="Book Antiqua"/>
              </a:rPr>
              <a:t>Scivolamento orizzontale 1-2-5 </a:t>
            </a:r>
            <a:r>
              <a:rPr lang="it-IT" sz="1400" dirty="0" smtClean="0">
                <a:latin typeface="Book Antiqua"/>
                <a:cs typeface="Book Antiqua"/>
              </a:rPr>
              <a:t>profondo con vertice ed avversari			</a:t>
            </a:r>
            <a:r>
              <a:rPr lang="is-IS" sz="1400" dirty="0" smtClean="0">
                <a:latin typeface="Book Antiqua"/>
                <a:cs typeface="Book Antiqua"/>
              </a:rPr>
              <a:t>51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s-IS" sz="1400" dirty="0" smtClean="0">
                <a:latin typeface="Book Antiqua"/>
                <a:cs typeface="Book Antiqua"/>
              </a:rPr>
              <a:t>Esercitazione n°6: </a:t>
            </a:r>
            <a:r>
              <a:rPr lang="it-IT" sz="1400" dirty="0">
                <a:latin typeface="Book Antiqua"/>
                <a:cs typeface="Book Antiqua"/>
              </a:rPr>
              <a:t>Scivolamento orizzontale </a:t>
            </a:r>
            <a:r>
              <a:rPr lang="it-IT" sz="1400" dirty="0" smtClean="0">
                <a:latin typeface="Book Antiqua"/>
                <a:cs typeface="Book Antiqua"/>
              </a:rPr>
              <a:t>1-</a:t>
            </a:r>
            <a:r>
              <a:rPr lang="it-IT" sz="1400" dirty="0">
                <a:latin typeface="Book Antiqua"/>
                <a:cs typeface="Book Antiqua"/>
              </a:rPr>
              <a:t>3</a:t>
            </a:r>
            <a:r>
              <a:rPr lang="it-IT" sz="1400" dirty="0" smtClean="0">
                <a:latin typeface="Book Antiqua"/>
                <a:cs typeface="Book Antiqua"/>
              </a:rPr>
              <a:t> </a:t>
            </a:r>
            <a:r>
              <a:rPr lang="it-IT" sz="1400" dirty="0">
                <a:latin typeface="Book Antiqua"/>
                <a:cs typeface="Book Antiqua"/>
              </a:rPr>
              <a:t>con scarico e palla immessa sopra la linea </a:t>
            </a:r>
            <a:r>
              <a:rPr lang="it-IT" sz="1400" dirty="0" smtClean="0">
                <a:latin typeface="Book Antiqua"/>
                <a:cs typeface="Book Antiqua"/>
              </a:rPr>
              <a:t>difensiva															53</a:t>
            </a:r>
            <a:endParaRPr lang="is-IS" sz="1400" dirty="0">
              <a:solidFill>
                <a:srgbClr val="000000"/>
              </a:solidFill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>
                <a:solidFill>
                  <a:srgbClr val="000000"/>
                </a:solidFill>
                <a:latin typeface="Book Antiqua"/>
                <a:cs typeface="Book Antiqua"/>
              </a:rPr>
              <a:t>Esercitazione n</a:t>
            </a:r>
            <a:r>
              <a:rPr lang="it-IT" sz="1400" dirty="0" smtClean="0">
                <a:solidFill>
                  <a:srgbClr val="000000"/>
                </a:solidFill>
                <a:latin typeface="Book Antiqua"/>
                <a:cs typeface="Book Antiqua"/>
              </a:rPr>
              <a:t>°7: </a:t>
            </a:r>
            <a:r>
              <a:rPr lang="it-IT" sz="1400" dirty="0">
                <a:latin typeface="Book Antiqua"/>
                <a:cs typeface="Book Antiqua"/>
              </a:rPr>
              <a:t>Scivolamento orizzontale </a:t>
            </a:r>
            <a:r>
              <a:rPr lang="it-IT" sz="1400" dirty="0" smtClean="0">
                <a:latin typeface="Book Antiqua"/>
                <a:cs typeface="Book Antiqua"/>
              </a:rPr>
              <a:t>1-</a:t>
            </a:r>
            <a:r>
              <a:rPr lang="it-IT" sz="1400" dirty="0">
                <a:latin typeface="Book Antiqua"/>
                <a:cs typeface="Book Antiqua"/>
              </a:rPr>
              <a:t>3</a:t>
            </a:r>
            <a:r>
              <a:rPr lang="it-IT" sz="1400" dirty="0" smtClean="0">
                <a:latin typeface="Book Antiqua"/>
                <a:cs typeface="Book Antiqua"/>
              </a:rPr>
              <a:t> </a:t>
            </a:r>
            <a:r>
              <a:rPr lang="it-IT" sz="1400" dirty="0">
                <a:latin typeface="Book Antiqua"/>
                <a:cs typeface="Book Antiqua"/>
              </a:rPr>
              <a:t>con scarico e palla immessa sopra la linea difensiva a due </a:t>
            </a:r>
            <a:r>
              <a:rPr lang="it-IT" sz="1400" dirty="0" smtClean="0">
                <a:latin typeface="Book Antiqua"/>
                <a:cs typeface="Book Antiqua"/>
              </a:rPr>
              <a:t>tempi													</a:t>
            </a:r>
            <a:r>
              <a:rPr lang="is-IS" sz="1400" dirty="0" smtClean="0">
                <a:latin typeface="Book Antiqua"/>
                <a:cs typeface="Book Antiqua"/>
              </a:rPr>
              <a:t>55</a:t>
            </a:r>
            <a:endParaRPr lang="is-IS" sz="1400" dirty="0">
              <a:latin typeface="Book Antiqua"/>
              <a:cs typeface="Book Antiqua"/>
            </a:endParaRPr>
          </a:p>
          <a:p>
            <a:pPr>
              <a:spcAft>
                <a:spcPts val="600"/>
              </a:spcAft>
            </a:pPr>
            <a:r>
              <a:rPr lang="it-IT" sz="1600" i="1" u="sng" dirty="0">
                <a:latin typeface="Book Antiqua"/>
                <a:cs typeface="Book Antiqua"/>
              </a:rPr>
              <a:t>Capitolo </a:t>
            </a:r>
            <a:r>
              <a:rPr lang="it-IT" sz="1600" i="1" u="sng" dirty="0" smtClean="0">
                <a:latin typeface="Book Antiqua"/>
                <a:cs typeface="Book Antiqua"/>
              </a:rPr>
              <a:t>3:  Difesa della porta</a:t>
            </a:r>
            <a:r>
              <a:rPr lang="it-IT" sz="1600" dirty="0" smtClean="0">
                <a:latin typeface="Book Antiqua"/>
                <a:cs typeface="Book Antiqua"/>
              </a:rPr>
              <a:t>								</a:t>
            </a:r>
            <a:r>
              <a:rPr lang="it-IT" sz="1600" i="1" dirty="0">
                <a:latin typeface="Book Antiqua"/>
                <a:cs typeface="Book Antiqua"/>
              </a:rPr>
              <a:t>				</a:t>
            </a:r>
            <a:r>
              <a:rPr lang="is-IS" sz="1400" dirty="0" smtClean="0">
                <a:latin typeface="Book Antiqua"/>
                <a:cs typeface="Book Antiqua"/>
              </a:rPr>
              <a:t>57</a:t>
            </a:r>
            <a:endParaRPr lang="is-IS" sz="1400" dirty="0"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>
                <a:solidFill>
                  <a:srgbClr val="000000"/>
                </a:solidFill>
                <a:latin typeface="Book Antiqua"/>
                <a:cs typeface="Book Antiqua"/>
              </a:rPr>
              <a:t>Esercitazione n°1: </a:t>
            </a:r>
            <a:r>
              <a:rPr lang="it-IT" sz="1400" dirty="0">
                <a:latin typeface="Book Antiqua"/>
                <a:cs typeface="Book Antiqua"/>
              </a:rPr>
              <a:t>Difesa della porta “didattico”	</a:t>
            </a:r>
            <a:r>
              <a:rPr lang="it-IT" sz="1400" dirty="0" smtClean="0">
                <a:latin typeface="Book Antiqua"/>
                <a:cs typeface="Book Antiqua"/>
              </a:rPr>
              <a:t>								</a:t>
            </a:r>
            <a:r>
              <a:rPr lang="is-IS" sz="1400" dirty="0" smtClean="0">
                <a:solidFill>
                  <a:srgbClr val="000000"/>
                </a:solidFill>
                <a:latin typeface="Book Antiqua"/>
                <a:cs typeface="Book Antiqua"/>
              </a:rPr>
              <a:t>58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>
                <a:solidFill>
                  <a:srgbClr val="000000"/>
                </a:solidFill>
                <a:latin typeface="Book Antiqua"/>
                <a:cs typeface="Book Antiqua"/>
              </a:rPr>
              <a:t>Esercitazione n</a:t>
            </a:r>
            <a:r>
              <a:rPr lang="it-IT" sz="1400" dirty="0" smtClean="0">
                <a:solidFill>
                  <a:srgbClr val="000000"/>
                </a:solidFill>
                <a:latin typeface="Book Antiqua"/>
                <a:cs typeface="Book Antiqua"/>
              </a:rPr>
              <a:t>°2: </a:t>
            </a:r>
            <a:r>
              <a:rPr lang="it-IT" sz="1400" dirty="0">
                <a:latin typeface="Book Antiqua"/>
                <a:cs typeface="Book Antiqua"/>
              </a:rPr>
              <a:t>Difesa della porta “1 - 2” con avversari	</a:t>
            </a:r>
            <a:r>
              <a:rPr lang="it-IT" sz="1400" dirty="0" smtClean="0">
                <a:solidFill>
                  <a:srgbClr val="000000"/>
                </a:solidFill>
                <a:latin typeface="Book Antiqua"/>
                <a:cs typeface="Book Antiqua"/>
              </a:rPr>
              <a:t>						</a:t>
            </a:r>
            <a:r>
              <a:rPr lang="is-IS" sz="1400" dirty="0" smtClean="0">
                <a:solidFill>
                  <a:srgbClr val="000000"/>
                </a:solidFill>
                <a:latin typeface="Book Antiqua"/>
                <a:cs typeface="Book Antiqua"/>
              </a:rPr>
              <a:t>60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 smtClean="0">
                <a:solidFill>
                  <a:srgbClr val="000000"/>
                </a:solidFill>
                <a:latin typeface="Book Antiqua"/>
                <a:cs typeface="Book Antiqua"/>
              </a:rPr>
              <a:t>Esercitazione </a:t>
            </a:r>
            <a:r>
              <a:rPr lang="it-IT" sz="1400" dirty="0">
                <a:solidFill>
                  <a:srgbClr val="000000"/>
                </a:solidFill>
                <a:latin typeface="Book Antiqua"/>
                <a:cs typeface="Book Antiqua"/>
              </a:rPr>
              <a:t>n</a:t>
            </a:r>
            <a:r>
              <a:rPr lang="it-IT" sz="1400" dirty="0" smtClean="0">
                <a:solidFill>
                  <a:srgbClr val="000000"/>
                </a:solidFill>
                <a:latin typeface="Book Antiqua"/>
                <a:cs typeface="Book Antiqua"/>
              </a:rPr>
              <a:t>°3: </a:t>
            </a:r>
            <a:r>
              <a:rPr lang="it-IT" sz="1400" dirty="0">
                <a:latin typeface="Book Antiqua"/>
                <a:cs typeface="Book Antiqua"/>
              </a:rPr>
              <a:t>Difesa della porta “Diagonale negativa</a:t>
            </a:r>
            <a:r>
              <a:rPr lang="it-IT" sz="1400" dirty="0" smtClean="0">
                <a:latin typeface="Book Antiqua"/>
                <a:cs typeface="Book Antiqua"/>
              </a:rPr>
              <a:t>” con </a:t>
            </a:r>
            <a:r>
              <a:rPr lang="it-IT" sz="1400" dirty="0">
                <a:latin typeface="Book Antiqua"/>
                <a:cs typeface="Book Antiqua"/>
              </a:rPr>
              <a:t>vertice basso ed </a:t>
            </a:r>
            <a:r>
              <a:rPr lang="it-IT" sz="1400" dirty="0" smtClean="0">
                <a:latin typeface="Book Antiqua"/>
                <a:cs typeface="Book Antiqua"/>
              </a:rPr>
              <a:t>avversari		</a:t>
            </a:r>
            <a:r>
              <a:rPr lang="is-IS" sz="1400" dirty="0" smtClean="0">
                <a:solidFill>
                  <a:srgbClr val="000000"/>
                </a:solidFill>
                <a:latin typeface="Book Antiqua"/>
                <a:cs typeface="Book Antiqua"/>
              </a:rPr>
              <a:t>62</a:t>
            </a:r>
            <a:endParaRPr lang="is-IS" sz="1400" dirty="0">
              <a:solidFill>
                <a:srgbClr val="000000"/>
              </a:solidFill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>
                <a:solidFill>
                  <a:srgbClr val="000000"/>
                </a:solidFill>
                <a:latin typeface="Book Antiqua"/>
                <a:cs typeface="Book Antiqua"/>
              </a:rPr>
              <a:t>Esercitazione n</a:t>
            </a:r>
            <a:r>
              <a:rPr lang="it-IT" sz="1400" dirty="0" smtClean="0">
                <a:solidFill>
                  <a:srgbClr val="000000"/>
                </a:solidFill>
                <a:latin typeface="Book Antiqua"/>
                <a:cs typeface="Book Antiqua"/>
              </a:rPr>
              <a:t>°4: </a:t>
            </a:r>
            <a:r>
              <a:rPr lang="it-IT" sz="1400" dirty="0">
                <a:latin typeface="Book Antiqua"/>
                <a:cs typeface="Book Antiqua"/>
              </a:rPr>
              <a:t>Difesa della porta “Linea” con </a:t>
            </a:r>
            <a:r>
              <a:rPr lang="it-IT" sz="1400" dirty="0" smtClean="0">
                <a:latin typeface="Book Antiqua"/>
                <a:cs typeface="Book Antiqua"/>
              </a:rPr>
              <a:t>avversari							</a:t>
            </a:r>
            <a:r>
              <a:rPr lang="is-IS" sz="1400" dirty="0" smtClean="0">
                <a:solidFill>
                  <a:srgbClr val="000000"/>
                </a:solidFill>
                <a:latin typeface="Book Antiqua"/>
                <a:cs typeface="Book Antiqua"/>
              </a:rPr>
              <a:t>64</a:t>
            </a:r>
            <a:endParaRPr lang="is-IS" sz="1400" dirty="0">
              <a:solidFill>
                <a:srgbClr val="000000"/>
              </a:solidFill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endParaRPr lang="is-IS" sz="1400" dirty="0">
              <a:solidFill>
                <a:srgbClr val="000000"/>
              </a:solidFill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endParaRPr lang="is-IS" sz="1400" dirty="0">
              <a:solidFill>
                <a:srgbClr val="000000"/>
              </a:solidFill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endParaRPr lang="is-IS" sz="1400" dirty="0">
              <a:solidFill>
                <a:srgbClr val="000000"/>
              </a:solidFill>
              <a:latin typeface="Book Antiqua"/>
              <a:cs typeface="Book Antiqua"/>
            </a:endParaRPr>
          </a:p>
          <a:p>
            <a:pPr>
              <a:spcAft>
                <a:spcPts val="600"/>
              </a:spcAft>
            </a:pPr>
            <a:endParaRPr lang="it-IT" sz="1400" dirty="0"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endParaRPr lang="it-IT" sz="1400" dirty="0"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endParaRPr lang="it-IT" sz="1400" dirty="0" smtClean="0"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endParaRPr lang="it-IT" sz="1400" dirty="0"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endParaRPr lang="it-IT" sz="1400" dirty="0"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endParaRPr lang="is-IS" sz="1400" dirty="0">
              <a:solidFill>
                <a:srgbClr val="000000"/>
              </a:solidFill>
              <a:latin typeface="Book Antiqua"/>
              <a:cs typeface="Book Antiqua"/>
            </a:endParaRPr>
          </a:p>
          <a:p>
            <a:pPr>
              <a:spcAft>
                <a:spcPts val="600"/>
              </a:spcAft>
            </a:pPr>
            <a:endParaRPr lang="it-IT" sz="1400" dirty="0" smtClean="0">
              <a:latin typeface="Book Antiqua"/>
              <a:cs typeface="Book Antiqua"/>
            </a:endParaRPr>
          </a:p>
          <a:p>
            <a:pPr>
              <a:spcAft>
                <a:spcPts val="600"/>
              </a:spcAft>
            </a:pPr>
            <a:r>
              <a:rPr lang="it-IT" sz="1400" dirty="0">
                <a:latin typeface="Book Antiqua"/>
                <a:cs typeface="Book Antiqua"/>
              </a:rPr>
              <a:t>							</a:t>
            </a:r>
          </a:p>
          <a:p>
            <a:pPr>
              <a:spcAft>
                <a:spcPts val="600"/>
              </a:spcAft>
            </a:pPr>
            <a:r>
              <a:rPr lang="it-IT" sz="1400" dirty="0">
                <a:latin typeface="Book Antiqua"/>
                <a:cs typeface="Book Antiqua"/>
              </a:rPr>
              <a:t>									</a:t>
            </a:r>
          </a:p>
          <a:p>
            <a:pPr>
              <a:spcAft>
                <a:spcPts val="600"/>
              </a:spcAft>
            </a:pPr>
            <a:endParaRPr lang="it-IT" sz="1400" dirty="0">
              <a:latin typeface="Book Antiqua"/>
              <a:cs typeface="Book Antiqua"/>
            </a:endParaRPr>
          </a:p>
          <a:p>
            <a:pPr>
              <a:spcAft>
                <a:spcPts val="600"/>
              </a:spcAft>
            </a:pPr>
            <a:r>
              <a:rPr lang="is-IS" sz="1400" dirty="0">
                <a:latin typeface="Book Antiqua"/>
                <a:cs typeface="Book Antiqua"/>
              </a:rPr>
              <a:t>	</a:t>
            </a:r>
            <a:r>
              <a:rPr lang="is-IS" sz="1600" dirty="0" smtClean="0">
                <a:latin typeface="Book Antiqua"/>
                <a:cs typeface="Book Antiqua"/>
              </a:rPr>
              <a:t>						</a:t>
            </a:r>
            <a:endParaRPr lang="it-IT" dirty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6712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5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24934" y="745078"/>
            <a:ext cx="8161866" cy="886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 smtClean="0">
                <a:latin typeface="Book Antiqua"/>
                <a:cs typeface="Book Antiqua"/>
              </a:rPr>
              <a:t>Esercitazione n°5: </a:t>
            </a:r>
            <a:r>
              <a:rPr lang="it-IT" sz="1400" dirty="0">
                <a:latin typeface="Book Antiqua"/>
                <a:cs typeface="Book Antiqua"/>
              </a:rPr>
              <a:t>Difesa della porta con scarico corto ed </a:t>
            </a:r>
            <a:r>
              <a:rPr lang="it-IT" sz="1400" dirty="0" smtClean="0">
                <a:latin typeface="Book Antiqua"/>
                <a:cs typeface="Book Antiqua"/>
              </a:rPr>
              <a:t>avversario					</a:t>
            </a:r>
            <a:r>
              <a:rPr lang="is-IS" sz="1400" dirty="0" smtClean="0">
                <a:latin typeface="Book Antiqua"/>
                <a:cs typeface="Book Antiqua"/>
              </a:rPr>
              <a:t>66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 smtClean="0">
                <a:latin typeface="Book Antiqua"/>
                <a:cs typeface="Book Antiqua"/>
              </a:rPr>
              <a:t>Esercitazione n°6: Difesa della porta e scarico lungo, con centrocampista centrale                            </a:t>
            </a:r>
            <a:r>
              <a:rPr lang="it-IT" sz="1400" dirty="0">
                <a:latin typeface="Book Antiqua"/>
                <a:cs typeface="Book Antiqua"/>
              </a:rPr>
              <a:t>ed </a:t>
            </a:r>
            <a:r>
              <a:rPr lang="it-IT" sz="1400" dirty="0" smtClean="0">
                <a:latin typeface="Book Antiqua"/>
                <a:cs typeface="Book Antiqua"/>
              </a:rPr>
              <a:t>avversari		</a:t>
            </a:r>
            <a:r>
              <a:rPr lang="it-IT" sz="1400" dirty="0">
                <a:latin typeface="Book Antiqua"/>
                <a:cs typeface="Book Antiqua"/>
              </a:rPr>
              <a:t>	</a:t>
            </a:r>
            <a:r>
              <a:rPr lang="it-IT" sz="1400" dirty="0" smtClean="0">
                <a:latin typeface="Book Antiqua"/>
                <a:cs typeface="Book Antiqua"/>
              </a:rPr>
              <a:t>												</a:t>
            </a:r>
            <a:r>
              <a:rPr lang="is-IS" sz="1400" dirty="0" smtClean="0">
                <a:latin typeface="Book Antiqua"/>
                <a:cs typeface="Book Antiqua"/>
              </a:rPr>
              <a:t>68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r>
              <a:rPr lang="it-IT" sz="1400" dirty="0" smtClean="0">
                <a:latin typeface="Book Antiqua"/>
                <a:cs typeface="Book Antiqua"/>
              </a:rPr>
              <a:t>Esercitazione </a:t>
            </a:r>
            <a:r>
              <a:rPr lang="it-IT" sz="1400" dirty="0">
                <a:latin typeface="Book Antiqua"/>
                <a:cs typeface="Book Antiqua"/>
              </a:rPr>
              <a:t>n</a:t>
            </a:r>
            <a:r>
              <a:rPr lang="it-IT" sz="1400" dirty="0" smtClean="0">
                <a:latin typeface="Book Antiqua"/>
                <a:cs typeface="Book Antiqua"/>
              </a:rPr>
              <a:t>°7: </a:t>
            </a:r>
            <a:r>
              <a:rPr lang="it-IT" sz="1400" dirty="0">
                <a:latin typeface="Book Antiqua"/>
                <a:cs typeface="Book Antiqua"/>
              </a:rPr>
              <a:t>Difesa della porta con scarico lungo e orizzontale, </a:t>
            </a:r>
            <a:r>
              <a:rPr lang="it-IT" sz="1400" dirty="0" smtClean="0">
                <a:latin typeface="Book Antiqua"/>
                <a:cs typeface="Book Antiqua"/>
              </a:rPr>
              <a:t>con centrocampista      centrale </a:t>
            </a:r>
            <a:r>
              <a:rPr lang="it-IT" sz="1400" dirty="0">
                <a:latin typeface="Book Antiqua"/>
                <a:cs typeface="Book Antiqua"/>
              </a:rPr>
              <a:t>ed </a:t>
            </a:r>
            <a:r>
              <a:rPr lang="it-IT" sz="1400" dirty="0" smtClean="0">
                <a:latin typeface="Book Antiqua"/>
                <a:cs typeface="Book Antiqua"/>
              </a:rPr>
              <a:t>avversari													</a:t>
            </a:r>
            <a:r>
              <a:rPr lang="is-IS" sz="1400" dirty="0" smtClean="0">
                <a:latin typeface="Book Antiqua"/>
                <a:cs typeface="Book Antiqua"/>
              </a:rPr>
              <a:t>70</a:t>
            </a:r>
          </a:p>
          <a:p>
            <a:pPr>
              <a:spcAft>
                <a:spcPts val="600"/>
              </a:spcAft>
            </a:pPr>
            <a:endParaRPr lang="is-IS" sz="1400" dirty="0" smtClean="0">
              <a:latin typeface="Book Antiqua"/>
              <a:cs typeface="Book Antiqua"/>
            </a:endParaRPr>
          </a:p>
          <a:p>
            <a:pPr>
              <a:spcAft>
                <a:spcPts val="600"/>
              </a:spcAft>
            </a:pPr>
            <a:r>
              <a:rPr lang="it-IT" sz="1600" i="1" dirty="0" smtClean="0">
                <a:latin typeface="Book Antiqua"/>
                <a:cs typeface="Book Antiqua"/>
              </a:rPr>
              <a:t>Conclusioni</a:t>
            </a:r>
            <a:r>
              <a:rPr lang="it-IT" sz="1600" dirty="0">
                <a:latin typeface="Book Antiqua"/>
                <a:cs typeface="Book Antiqua"/>
              </a:rPr>
              <a:t>													</a:t>
            </a:r>
            <a:r>
              <a:rPr lang="it-IT" sz="1600" dirty="0" smtClean="0">
                <a:latin typeface="Book Antiqua"/>
                <a:cs typeface="Book Antiqua"/>
              </a:rPr>
              <a:t>	</a:t>
            </a:r>
            <a:r>
              <a:rPr lang="it-IT" sz="1600" dirty="0">
                <a:latin typeface="Book Antiqua"/>
                <a:cs typeface="Book Antiqua"/>
              </a:rPr>
              <a:t>	</a:t>
            </a:r>
            <a:r>
              <a:rPr lang="is-IS" sz="1400" dirty="0" smtClean="0">
                <a:latin typeface="Book Antiqua"/>
                <a:cs typeface="Book Antiqua"/>
              </a:rPr>
              <a:t>72</a:t>
            </a:r>
            <a:endParaRPr lang="it-IT" sz="1600" dirty="0">
              <a:latin typeface="Book Antiqua"/>
              <a:cs typeface="Book Antiqua"/>
            </a:endParaRPr>
          </a:p>
          <a:p>
            <a:pPr>
              <a:spcAft>
                <a:spcPts val="600"/>
              </a:spcAft>
            </a:pPr>
            <a:r>
              <a:rPr lang="it-IT" sz="1400" dirty="0" smtClean="0">
                <a:latin typeface="Book Antiqua"/>
                <a:cs typeface="Book Antiqua"/>
              </a:rPr>
              <a:t>														</a:t>
            </a:r>
            <a:endParaRPr lang="it-IT" sz="1400" dirty="0"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endParaRPr lang="is-IS" sz="1400" dirty="0">
              <a:solidFill>
                <a:srgbClr val="000000"/>
              </a:solidFill>
              <a:latin typeface="Book Antiqua"/>
              <a:cs typeface="Book Antiqua"/>
            </a:endParaRPr>
          </a:p>
          <a:p>
            <a:pPr>
              <a:spcAft>
                <a:spcPts val="600"/>
              </a:spcAft>
            </a:pPr>
            <a:endParaRPr lang="it-IT" sz="1400" dirty="0">
              <a:latin typeface="Book Antiqua"/>
              <a:cs typeface="Book Antiqua"/>
            </a:endParaRPr>
          </a:p>
          <a:p>
            <a:pPr>
              <a:spcAft>
                <a:spcPts val="600"/>
              </a:spcAft>
            </a:pPr>
            <a:endParaRPr lang="it-IT" sz="1400" dirty="0"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endParaRPr lang="it-IT" sz="1400" dirty="0" smtClean="0"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endParaRPr lang="it-IT" sz="1400" dirty="0"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endParaRPr lang="it-IT" sz="1400" dirty="0">
              <a:latin typeface="Book Antiqua"/>
              <a:cs typeface="Book Antiqua"/>
            </a:endParaRPr>
          </a:p>
          <a:p>
            <a:pPr marL="285750" indent="-285750">
              <a:spcAft>
                <a:spcPts val="600"/>
              </a:spcAft>
              <a:buFont typeface="Lucida Grande"/>
              <a:buChar char="-"/>
            </a:pPr>
            <a:endParaRPr lang="is-IS" sz="1400" dirty="0">
              <a:solidFill>
                <a:srgbClr val="000000"/>
              </a:solidFill>
              <a:latin typeface="Book Antiqua"/>
              <a:cs typeface="Book Antiqua"/>
            </a:endParaRPr>
          </a:p>
          <a:p>
            <a:pPr>
              <a:spcAft>
                <a:spcPts val="600"/>
              </a:spcAft>
            </a:pPr>
            <a:endParaRPr lang="it-IT" sz="1400" dirty="0" smtClean="0">
              <a:latin typeface="Book Antiqua"/>
              <a:cs typeface="Book Antiqua"/>
            </a:endParaRPr>
          </a:p>
          <a:p>
            <a:pPr>
              <a:spcAft>
                <a:spcPts val="600"/>
              </a:spcAft>
            </a:pPr>
            <a:r>
              <a:rPr lang="it-IT" sz="1400" dirty="0">
                <a:latin typeface="Book Antiqua"/>
                <a:cs typeface="Book Antiqua"/>
              </a:rPr>
              <a:t>							</a:t>
            </a:r>
          </a:p>
          <a:p>
            <a:pPr>
              <a:spcAft>
                <a:spcPts val="600"/>
              </a:spcAft>
            </a:pPr>
            <a:r>
              <a:rPr lang="it-IT" sz="1400" dirty="0">
                <a:latin typeface="Book Antiqua"/>
                <a:cs typeface="Book Antiqua"/>
              </a:rPr>
              <a:t>									</a:t>
            </a:r>
          </a:p>
          <a:p>
            <a:pPr>
              <a:spcAft>
                <a:spcPts val="600"/>
              </a:spcAft>
            </a:pPr>
            <a:endParaRPr lang="it-IT" sz="1400" dirty="0">
              <a:latin typeface="Book Antiqua"/>
              <a:cs typeface="Book Antiqua"/>
            </a:endParaRPr>
          </a:p>
          <a:p>
            <a:pPr>
              <a:spcAft>
                <a:spcPts val="600"/>
              </a:spcAft>
            </a:pPr>
            <a:r>
              <a:rPr lang="is-IS" sz="1400" dirty="0">
                <a:latin typeface="Book Antiqua"/>
                <a:cs typeface="Book Antiqua"/>
              </a:rPr>
              <a:t>	</a:t>
            </a:r>
            <a:r>
              <a:rPr lang="is-IS" sz="1600" dirty="0" smtClean="0">
                <a:latin typeface="Book Antiqua"/>
                <a:cs typeface="Book Antiqua"/>
              </a:rPr>
              <a:t>						</a:t>
            </a:r>
            <a:endParaRPr lang="it-IT" dirty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6223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71800" y="274637"/>
            <a:ext cx="3200400" cy="809095"/>
          </a:xfrm>
        </p:spPr>
        <p:txBody>
          <a:bodyPr>
            <a:normAutofit/>
          </a:bodyPr>
          <a:lstStyle/>
          <a:p>
            <a:r>
              <a:rPr lang="it-IT" sz="3600" i="1" dirty="0" smtClean="0">
                <a:latin typeface="Book Antiqua"/>
                <a:cs typeface="Book Antiqua"/>
              </a:rPr>
              <a:t>Legenda</a:t>
            </a:r>
            <a:endParaRPr lang="it-IT" sz="3600" i="1" dirty="0">
              <a:latin typeface="Book Antiqua"/>
              <a:cs typeface="Book Antiqua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6</a:t>
            </a:fld>
            <a:endParaRPr lang="it-IT"/>
          </a:p>
        </p:txBody>
      </p:sp>
      <p:pic>
        <p:nvPicPr>
          <p:cNvPr id="6" name="Immagine 5" descr="legenda.jpeg"/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08" y="1124442"/>
            <a:ext cx="8193985" cy="460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1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3184" y="455721"/>
            <a:ext cx="4977723" cy="577212"/>
          </a:xfrm>
        </p:spPr>
        <p:txBody>
          <a:bodyPr>
            <a:normAutofit/>
          </a:bodyPr>
          <a:lstStyle/>
          <a:p>
            <a:r>
              <a:rPr lang="it-IT" sz="3100" i="1" dirty="0" smtClean="0">
                <a:latin typeface="Book Antiqua"/>
                <a:cs typeface="Book Antiqua"/>
              </a:rPr>
              <a:t>Introduzione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7117" y="1285875"/>
            <a:ext cx="8019683" cy="4725458"/>
          </a:xfrm>
        </p:spPr>
        <p:txBody>
          <a:bodyPr>
            <a:normAutofit fontScale="25000" lnSpcReduction="20000"/>
          </a:bodyPr>
          <a:lstStyle/>
          <a:p>
            <a:pPr marL="0" indent="180000">
              <a:lnSpc>
                <a:spcPct val="170000"/>
              </a:lnSpc>
              <a:spcBef>
                <a:spcPts val="0"/>
              </a:spcBef>
              <a:buNone/>
            </a:pPr>
            <a:r>
              <a:rPr lang="it-IT" sz="5200" dirty="0">
                <a:latin typeface="Book Antiqua" panose="02040602050305030304" pitchFamily="18" charset="0"/>
              </a:rPr>
              <a:t>In questa premessa spiegherò i motivi che mi hanno indotto a scegliere come argomento centrale della mia </a:t>
            </a:r>
            <a:r>
              <a:rPr lang="it-IT" sz="5200" dirty="0" smtClean="0">
                <a:latin typeface="Book Antiqua" panose="02040602050305030304" pitchFamily="18" charset="0"/>
              </a:rPr>
              <a:t>tesi </a:t>
            </a:r>
            <a:r>
              <a:rPr lang="it-IT" sz="5200" dirty="0">
                <a:latin typeface="Book Antiqua" panose="02040602050305030304" pitchFamily="18" charset="0"/>
              </a:rPr>
              <a:t>un </a:t>
            </a:r>
            <a:r>
              <a:rPr lang="it-IT" sz="5200" dirty="0" smtClean="0">
                <a:latin typeface="Book Antiqua" panose="02040602050305030304" pitchFamily="18" charset="0"/>
              </a:rPr>
              <a:t>principio </a:t>
            </a:r>
            <a:r>
              <a:rPr lang="it-IT" sz="5200" dirty="0">
                <a:latin typeface="Book Antiqua" panose="02040602050305030304" pitchFamily="18" charset="0"/>
              </a:rPr>
              <a:t>di difesa a mio avviso poco attuato nel </a:t>
            </a:r>
            <a:r>
              <a:rPr lang="it-IT" sz="5200" dirty="0" smtClean="0">
                <a:latin typeface="Book Antiqua" panose="02040602050305030304" pitchFamily="18" charset="0"/>
              </a:rPr>
              <a:t>calcio </a:t>
            </a:r>
            <a:r>
              <a:rPr lang="it-IT" sz="5200" dirty="0">
                <a:latin typeface="Book Antiqua" panose="02040602050305030304" pitchFamily="18" charset="0"/>
              </a:rPr>
              <a:t>dei nostri giorni e che si fonda sul principio dell’orientamento sulla palla.</a:t>
            </a:r>
          </a:p>
          <a:p>
            <a:pPr marL="0" indent="180000">
              <a:lnSpc>
                <a:spcPct val="170000"/>
              </a:lnSpc>
              <a:spcBef>
                <a:spcPts val="0"/>
              </a:spcBef>
              <a:buNone/>
            </a:pPr>
            <a:r>
              <a:rPr lang="it-IT" sz="5200" dirty="0">
                <a:latin typeface="Book Antiqua" panose="02040602050305030304" pitchFamily="18" charset="0"/>
              </a:rPr>
              <a:t>Ritengo che questo tipo di metodologia debba far parte del bagaglio di ogni </a:t>
            </a:r>
            <a:r>
              <a:rPr lang="it-IT" sz="5200" dirty="0" smtClean="0">
                <a:latin typeface="Book Antiqua" panose="02040602050305030304" pitchFamily="18" charset="0"/>
              </a:rPr>
              <a:t>allenatore, facendone uso ogni qual volta che l’organico messo a disposizione dalla società abbia le caratteristiche per poterlo attuare.</a:t>
            </a:r>
            <a:endParaRPr lang="it-IT" sz="5200" dirty="0">
              <a:latin typeface="Book Antiqua" panose="02040602050305030304" pitchFamily="18" charset="0"/>
            </a:endParaRPr>
          </a:p>
          <a:p>
            <a:pPr marL="0" indent="180000">
              <a:lnSpc>
                <a:spcPct val="170000"/>
              </a:lnSpc>
              <a:spcBef>
                <a:spcPts val="0"/>
              </a:spcBef>
              <a:buNone/>
            </a:pPr>
            <a:r>
              <a:rPr lang="it-IT" sz="5200" dirty="0">
                <a:latin typeface="Book Antiqua" panose="02040602050305030304" pitchFamily="18" charset="0"/>
              </a:rPr>
              <a:t>Questo modo di difendere, infatti, comporta che il resto della squadra sia </a:t>
            </a:r>
            <a:r>
              <a:rPr lang="it-IT" sz="5200" i="1" dirty="0" err="1">
                <a:latin typeface="Book Antiqua" panose="02040602050305030304" pitchFamily="18" charset="0"/>
              </a:rPr>
              <a:t>mentalizzata</a:t>
            </a:r>
            <a:r>
              <a:rPr lang="it-IT" sz="5200" dirty="0">
                <a:latin typeface="Book Antiqua" panose="02040602050305030304" pitchFamily="18" charset="0"/>
              </a:rPr>
              <a:t> e pronta </a:t>
            </a:r>
            <a:r>
              <a:rPr lang="it-IT" sz="5200" dirty="0" smtClean="0">
                <a:latin typeface="Book Antiqua" panose="02040602050305030304" pitchFamily="18" charset="0"/>
              </a:rPr>
              <a:t>a utilizzare </a:t>
            </a:r>
            <a:r>
              <a:rPr lang="it-IT" sz="5200" dirty="0">
                <a:latin typeface="Book Antiqua" panose="02040602050305030304" pitchFamily="18" charset="0"/>
              </a:rPr>
              <a:t>lo stesso sistema anche nelle altre zone di campo.</a:t>
            </a:r>
          </a:p>
          <a:p>
            <a:pPr marL="0" indent="180000">
              <a:lnSpc>
                <a:spcPct val="170000"/>
              </a:lnSpc>
              <a:spcBef>
                <a:spcPts val="0"/>
              </a:spcBef>
              <a:buNone/>
            </a:pPr>
            <a:r>
              <a:rPr lang="it-IT" sz="5200" dirty="0">
                <a:latin typeface="Book Antiqua" panose="02040602050305030304" pitchFamily="18" charset="0"/>
              </a:rPr>
              <a:t>In questo lavoro, parlerò di come si approccia a questo tipo di metodologia, a partire dai primi giorni di ritiro precampionato. Proprio questa fase di preparazione è, per vari motivi, il periodo migliore per poter insistere con continuità sui concetti da trasferire e far assimilare agli atleti: le gare ufficiali sono lontane, il tempo a disposizione per lavorare sul campo è maggiore, la predisposizione psicologica dei calciatori appena rientrati dalle vacanze nell’immagazzinare informazioni – nuove o </a:t>
            </a:r>
            <a:r>
              <a:rPr lang="it-IT" sz="5200" dirty="0" smtClean="0">
                <a:latin typeface="Book Antiqua" panose="02040602050305030304" pitchFamily="18" charset="0"/>
              </a:rPr>
              <a:t>di poca conoscenza </a:t>
            </a:r>
            <a:r>
              <a:rPr lang="it-IT" sz="5200" dirty="0">
                <a:latin typeface="Book Antiqua" panose="02040602050305030304" pitchFamily="18" charset="0"/>
              </a:rPr>
              <a:t>– è ottimale</a:t>
            </a:r>
            <a:r>
              <a:rPr lang="it-IT" sz="5200" dirty="0" smtClean="0">
                <a:latin typeface="Book Antiqua" panose="02040602050305030304" pitchFamily="18" charset="0"/>
              </a:rPr>
              <a:t>.</a:t>
            </a:r>
          </a:p>
          <a:p>
            <a:pPr marL="0" indent="180000">
              <a:lnSpc>
                <a:spcPct val="170000"/>
              </a:lnSpc>
              <a:spcBef>
                <a:spcPts val="0"/>
              </a:spcBef>
              <a:buNone/>
            </a:pPr>
            <a:r>
              <a:rPr lang="it-IT" sz="5200" dirty="0">
                <a:latin typeface="Book Antiqua" panose="02040602050305030304" pitchFamily="18" charset="0"/>
              </a:rPr>
              <a:t>Nell’esposizione della mia tesi ho deciso di utilizzare un campionario di immagini di esercitazioni riferite a questa metodologia difensiva: la proposta prevede un lavoro prettamente </a:t>
            </a:r>
            <a:r>
              <a:rPr lang="it-IT" sz="5200" dirty="0" smtClean="0">
                <a:latin typeface="Book Antiqua" panose="02040602050305030304" pitchFamily="18" charset="0"/>
              </a:rPr>
              <a:t>didattico</a:t>
            </a:r>
            <a:r>
              <a:rPr lang="it-IT" sz="5200" dirty="0">
                <a:latin typeface="Book Antiqua" panose="02040602050305030304" pitchFamily="18" charset="0"/>
              </a:rPr>
              <a:t> </a:t>
            </a:r>
            <a:r>
              <a:rPr lang="it-IT" sz="5200" dirty="0" smtClean="0">
                <a:latin typeface="Book Antiqua" panose="02040602050305030304" pitchFamily="18" charset="0"/>
              </a:rPr>
              <a:t>in </a:t>
            </a:r>
            <a:r>
              <a:rPr lang="it-IT" sz="5200" dirty="0">
                <a:latin typeface="Book Antiqua" panose="02040602050305030304" pitchFamily="18" charset="0"/>
              </a:rPr>
              <a:t>modo da stimolare i protagonisti a muoversi, esclusivamente, in relazione alla posizione della palla.</a:t>
            </a:r>
          </a:p>
          <a:p>
            <a:pPr marL="0" indent="180000">
              <a:lnSpc>
                <a:spcPct val="170000"/>
              </a:lnSpc>
              <a:spcBef>
                <a:spcPts val="0"/>
              </a:spcBef>
              <a:buNone/>
            </a:pPr>
            <a:endParaRPr lang="it-IT" sz="5200" dirty="0">
              <a:latin typeface="Book Antiqua" panose="02040602050305030304" pitchFamily="18" charset="0"/>
            </a:endParaRPr>
          </a:p>
          <a:p>
            <a:pPr marL="0" indent="180000">
              <a:lnSpc>
                <a:spcPct val="170000"/>
              </a:lnSpc>
              <a:spcBef>
                <a:spcPts val="0"/>
              </a:spcBef>
              <a:buNone/>
            </a:pPr>
            <a:r>
              <a:rPr lang="it-IT" sz="5200" dirty="0">
                <a:latin typeface="Book Antiqua" panose="02040602050305030304" pitchFamily="18" charset="0"/>
              </a:rPr>
              <a:t> </a:t>
            </a:r>
          </a:p>
          <a:p>
            <a:pPr marL="0" indent="0">
              <a:buNone/>
            </a:pPr>
            <a:endParaRPr lang="it-IT" sz="48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77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13556"/>
            <a:ext cx="8229600" cy="5830888"/>
          </a:xfrm>
        </p:spPr>
        <p:txBody>
          <a:bodyPr>
            <a:normAutofit fontScale="25000" lnSpcReduction="20000"/>
          </a:bodyPr>
          <a:lstStyle/>
          <a:p>
            <a:pPr marL="0" indent="180000">
              <a:lnSpc>
                <a:spcPct val="170000"/>
              </a:lnSpc>
              <a:spcBef>
                <a:spcPts val="0"/>
              </a:spcBef>
              <a:buNone/>
            </a:pPr>
            <a:r>
              <a:rPr lang="it-IT" sz="5200" dirty="0" smtClean="0">
                <a:latin typeface="Book Antiqua" panose="02040602050305030304" pitchFamily="18" charset="0"/>
              </a:rPr>
              <a:t>È </a:t>
            </a:r>
            <a:r>
              <a:rPr lang="it-IT" sz="5200" dirty="0">
                <a:latin typeface="Book Antiqua" panose="02040602050305030304" pitchFamily="18" charset="0"/>
              </a:rPr>
              <a:t>importante segnalare che ogni esercitazione eseguita è riproposta il giorno seguente per pochi minuti, al fine di capire se i concetti erogati il giorno precedente siano stati realmente assorbiti dai calciatori.</a:t>
            </a:r>
          </a:p>
          <a:p>
            <a:pPr marL="0" indent="180000">
              <a:lnSpc>
                <a:spcPct val="170000"/>
              </a:lnSpc>
              <a:spcBef>
                <a:spcPts val="0"/>
              </a:spcBef>
              <a:buNone/>
            </a:pPr>
            <a:r>
              <a:rPr lang="it-IT" sz="5200" dirty="0">
                <a:latin typeface="Book Antiqua" panose="02040602050305030304" pitchFamily="18" charset="0"/>
              </a:rPr>
              <a:t>Completata la serie di proposte, nella fase successiva saranno ripetute le stesse esercitazioni a difficoltà maggiori: ovvero l’eliminazione di riferimenti tipo i segnalatori, l’aumento della velocità dell’esercitazione e infine la presenza dell’avversario; fattore, </a:t>
            </a:r>
            <a:r>
              <a:rPr lang="it-IT" sz="5200" dirty="0" smtClean="0">
                <a:latin typeface="Book Antiqua" panose="02040602050305030304" pitchFamily="18" charset="0"/>
              </a:rPr>
              <a:t>quest’ultimo</a:t>
            </a:r>
            <a:r>
              <a:rPr lang="it-IT" sz="5200" dirty="0">
                <a:latin typeface="Book Antiqua" panose="02040602050305030304" pitchFamily="18" charset="0"/>
              </a:rPr>
              <a:t>, di </a:t>
            </a:r>
            <a:r>
              <a:rPr lang="it-IT" sz="5200" dirty="0" smtClean="0">
                <a:latin typeface="Book Antiqua" panose="02040602050305030304" pitchFamily="18" charset="0"/>
              </a:rPr>
              <a:t>cruciale importanza </a:t>
            </a:r>
            <a:r>
              <a:rPr lang="it-IT" sz="5200" dirty="0">
                <a:latin typeface="Book Antiqua" panose="02040602050305030304" pitchFamily="18" charset="0"/>
              </a:rPr>
              <a:t>poiché abitua i calciatori a non farsi influenzare dalla presenza </a:t>
            </a:r>
            <a:r>
              <a:rPr lang="it-IT" sz="5200" dirty="0" smtClean="0">
                <a:latin typeface="Book Antiqua" panose="02040602050305030304" pitchFamily="18" charset="0"/>
              </a:rPr>
              <a:t>degli avversari.</a:t>
            </a:r>
          </a:p>
          <a:p>
            <a:pPr marL="0" indent="180000">
              <a:lnSpc>
                <a:spcPct val="170000"/>
              </a:lnSpc>
              <a:spcBef>
                <a:spcPts val="0"/>
              </a:spcBef>
              <a:buNone/>
            </a:pPr>
            <a:r>
              <a:rPr lang="it-IT" sz="5200" dirty="0" smtClean="0">
                <a:latin typeface="Book Antiqua" panose="02040602050305030304" pitchFamily="18" charset="0"/>
              </a:rPr>
              <a:t>Va </a:t>
            </a:r>
            <a:r>
              <a:rPr lang="it-IT" sz="5200" dirty="0">
                <a:latin typeface="Book Antiqua" panose="02040602050305030304" pitchFamily="18" charset="0"/>
              </a:rPr>
              <a:t>sottolineato che, per una buona riuscita dell’esercitazione e la corretta suddivisione dei compiti tecnici, è necessario che uno dei collaboratori affianchi l’allenatore nello sviluppo dell’esercizio, in modo che </a:t>
            </a:r>
            <a:r>
              <a:rPr lang="it-IT" sz="5200" dirty="0" smtClean="0">
                <a:latin typeface="Book Antiqua" panose="02040602050305030304" pitchFamily="18" charset="0"/>
              </a:rPr>
              <a:t>uno </a:t>
            </a:r>
            <a:r>
              <a:rPr lang="it-IT" sz="5200" dirty="0">
                <a:latin typeface="Book Antiqua" panose="02040602050305030304" pitchFamily="18" charset="0"/>
              </a:rPr>
              <a:t>possa essere impegnato nel proporre, l’altro nel controllo dello sviluppo comunicando ai protagonisti eventuali correttivi. </a:t>
            </a:r>
          </a:p>
          <a:p>
            <a:pPr marL="0" indent="180000">
              <a:lnSpc>
                <a:spcPct val="170000"/>
              </a:lnSpc>
              <a:spcBef>
                <a:spcPts val="0"/>
              </a:spcBef>
              <a:buNone/>
            </a:pPr>
            <a:r>
              <a:rPr lang="it-IT" sz="5200" dirty="0">
                <a:latin typeface="Book Antiqua" panose="02040602050305030304" pitchFamily="18" charset="0"/>
              </a:rPr>
              <a:t>Le riprese delle immagini che ho deciso di utilizzare sono state realizzate con un drone, strumento di </a:t>
            </a:r>
            <a:r>
              <a:rPr lang="it-IT" sz="5200" dirty="0" smtClean="0">
                <a:latin typeface="Book Antiqua" panose="02040602050305030304" pitchFamily="18" charset="0"/>
              </a:rPr>
              <a:t>importanza determinante poiché </a:t>
            </a:r>
            <a:r>
              <a:rPr lang="it-IT" sz="5200" dirty="0">
                <a:latin typeface="Book Antiqua" panose="02040602050305030304" pitchFamily="18" charset="0"/>
              </a:rPr>
              <a:t>consente di riprendere dall’alto </a:t>
            </a:r>
            <a:r>
              <a:rPr lang="it-IT" sz="5200" dirty="0" smtClean="0">
                <a:latin typeface="Book Antiqua" panose="02040602050305030304" pitchFamily="18" charset="0"/>
              </a:rPr>
              <a:t>le immagini in </a:t>
            </a:r>
            <a:r>
              <a:rPr lang="it-IT" sz="5200" dirty="0">
                <a:latin typeface="Book Antiqua" panose="02040602050305030304" pitchFamily="18" charset="0"/>
              </a:rPr>
              <a:t>movimento </a:t>
            </a:r>
            <a:r>
              <a:rPr lang="it-IT" sz="5200" dirty="0" smtClean="0">
                <a:latin typeface="Book Antiqua" panose="02040602050305030304" pitchFamily="18" charset="0"/>
              </a:rPr>
              <a:t>e </a:t>
            </a:r>
            <a:r>
              <a:rPr lang="it-IT" sz="5200" dirty="0">
                <a:latin typeface="Book Antiqua" panose="02040602050305030304" pitchFamily="18" charset="0"/>
              </a:rPr>
              <a:t>offre la possibilità, al termine di ogni seduta, di visionare e valutare, in ogni dettaglio, l’esercitazione. </a:t>
            </a:r>
            <a:endParaRPr lang="it-IT" sz="5200" dirty="0" smtClean="0">
              <a:latin typeface="Book Antiqua" panose="02040602050305030304" pitchFamily="18" charset="0"/>
            </a:endParaRPr>
          </a:p>
          <a:p>
            <a:pPr marL="0" indent="180000">
              <a:lnSpc>
                <a:spcPct val="170000"/>
              </a:lnSpc>
              <a:spcBef>
                <a:spcPts val="0"/>
              </a:spcBef>
              <a:buNone/>
            </a:pPr>
            <a:r>
              <a:rPr lang="it-IT" sz="5200" dirty="0">
                <a:latin typeface="Book Antiqua" panose="02040602050305030304" pitchFamily="18" charset="0"/>
              </a:rPr>
              <a:t>Le proposte che andremo a vedere nei capitoli successivi prevedono la suddivisione del lavoro in tre fasi: </a:t>
            </a:r>
          </a:p>
          <a:p>
            <a:pPr lvl="0" indent="180000">
              <a:lnSpc>
                <a:spcPct val="170000"/>
              </a:lnSpc>
              <a:spcBef>
                <a:spcPts val="0"/>
              </a:spcBef>
            </a:pPr>
            <a:r>
              <a:rPr lang="it-IT" sz="5200" dirty="0">
                <a:latin typeface="Book Antiqua" panose="02040602050305030304" pitchFamily="18" charset="0"/>
              </a:rPr>
              <a:t>Verticale</a:t>
            </a:r>
          </a:p>
          <a:p>
            <a:pPr lvl="0" indent="180000">
              <a:lnSpc>
                <a:spcPct val="170000"/>
              </a:lnSpc>
              <a:spcBef>
                <a:spcPts val="0"/>
              </a:spcBef>
            </a:pPr>
            <a:r>
              <a:rPr lang="it-IT" sz="5200" dirty="0">
                <a:latin typeface="Book Antiqua" panose="02040602050305030304" pitchFamily="18" charset="0"/>
              </a:rPr>
              <a:t>Orizzontale</a:t>
            </a:r>
          </a:p>
          <a:p>
            <a:pPr lvl="0" indent="180000">
              <a:lnSpc>
                <a:spcPct val="170000"/>
              </a:lnSpc>
              <a:spcBef>
                <a:spcPts val="0"/>
              </a:spcBef>
            </a:pPr>
            <a:r>
              <a:rPr lang="it-IT" sz="5200" dirty="0">
                <a:latin typeface="Book Antiqua" panose="02040602050305030304" pitchFamily="18" charset="0"/>
              </a:rPr>
              <a:t>Difesa della porta</a:t>
            </a:r>
          </a:p>
          <a:p>
            <a:pPr marL="0" indent="180000">
              <a:lnSpc>
                <a:spcPct val="170000"/>
              </a:lnSpc>
              <a:spcBef>
                <a:spcPts val="0"/>
              </a:spcBef>
              <a:buNone/>
            </a:pPr>
            <a:r>
              <a:rPr lang="it-IT" sz="5200" dirty="0">
                <a:latin typeface="Book Antiqua" panose="02040602050305030304" pitchFamily="18" charset="0"/>
              </a:rPr>
              <a:t>Le molteplici esercitazioni presentano un grado di difficoltà variabile; consentono, pertanto, di analizzare le complessità presenti nei vari </a:t>
            </a:r>
            <a:r>
              <a:rPr lang="it-IT" sz="5200" i="1" dirty="0" err="1">
                <a:latin typeface="Book Antiqua" panose="02040602050305030304" pitchFamily="18" charset="0"/>
              </a:rPr>
              <a:t>step</a:t>
            </a:r>
            <a:r>
              <a:rPr lang="it-IT" sz="5200" dirty="0">
                <a:latin typeface="Book Antiqua" panose="02040602050305030304" pitchFamily="18" charset="0"/>
              </a:rPr>
              <a:t> didattici prospettati alla squadra.</a:t>
            </a:r>
          </a:p>
          <a:p>
            <a:pPr marL="0" indent="180000">
              <a:lnSpc>
                <a:spcPct val="170000"/>
              </a:lnSpc>
              <a:spcBef>
                <a:spcPts val="0"/>
              </a:spcBef>
              <a:buNone/>
            </a:pPr>
            <a:endParaRPr lang="it-IT" sz="5200" dirty="0">
              <a:latin typeface="Book Antiqua" panose="02040602050305030304" pitchFamily="18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0036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14300" y="1036570"/>
            <a:ext cx="8915400" cy="4559300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1210733" y="1268807"/>
            <a:ext cx="67225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i="1" dirty="0" smtClean="0">
                <a:latin typeface="Book Antiqua"/>
                <a:cs typeface="Book Antiqua"/>
              </a:rPr>
              <a:t>Esercitazioni in Verticale </a:t>
            </a:r>
          </a:p>
          <a:p>
            <a:r>
              <a:rPr lang="it-IT" sz="3200" b="1" i="1" dirty="0" smtClean="0">
                <a:latin typeface="Book Antiqua"/>
                <a:cs typeface="Book Antiqua"/>
              </a:rPr>
              <a:t>lontano dall’area di rigore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66265" y="4283872"/>
            <a:ext cx="3623734" cy="673629"/>
          </a:xfrm>
        </p:spPr>
        <p:txBody>
          <a:bodyPr>
            <a:normAutofit/>
          </a:bodyPr>
          <a:lstStyle/>
          <a:p>
            <a:r>
              <a:rPr lang="it-IT" sz="3200" b="1" i="1" dirty="0" smtClean="0">
                <a:latin typeface="Book Antiqua"/>
                <a:cs typeface="Book Antiqua"/>
              </a:rPr>
              <a:t>Capitolo 1</a:t>
            </a:r>
            <a:endParaRPr lang="it-IT" sz="3200" b="1" i="1" dirty="0">
              <a:latin typeface="Book Antiqua"/>
              <a:cs typeface="Book Antiqua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C672-CE85-B645-9065-0D02B2288966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561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4916</TotalTime>
  <Words>1276</Words>
  <Application>Microsoft Office PowerPoint</Application>
  <PresentationFormat>Presentazione su schermo (4:3)</PresentationFormat>
  <Paragraphs>202</Paragraphs>
  <Slides>19</Slides>
  <Notes>1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9" baseType="lpstr">
      <vt:lpstr>Abadi MT Condensed Extra Bold</vt:lpstr>
      <vt:lpstr>Apple Chancery</vt:lpstr>
      <vt:lpstr>Arial</vt:lpstr>
      <vt:lpstr>Book Antiqua</vt:lpstr>
      <vt:lpstr>Calibri</vt:lpstr>
      <vt:lpstr>Century</vt:lpstr>
      <vt:lpstr>Garamond</vt:lpstr>
      <vt:lpstr>Goudy Old Style</vt:lpstr>
      <vt:lpstr>Lucida Grande</vt:lpstr>
      <vt:lpstr>Tema di Office</vt:lpstr>
      <vt:lpstr> “Allenare la linea difensiva a 4  con orientamento sulla palla” </vt:lpstr>
      <vt:lpstr>“Ogni volta che un bambino prende a calci qualcosa per la strada,  lì ricomincia la storia del calcio.”  (Jorge Luis Borges)</vt:lpstr>
      <vt:lpstr>Indice</vt:lpstr>
      <vt:lpstr>Indice</vt:lpstr>
      <vt:lpstr>Presentazione standard di PowerPoint</vt:lpstr>
      <vt:lpstr>Legenda</vt:lpstr>
      <vt:lpstr>Introduzione</vt:lpstr>
      <vt:lpstr>Presentazione standard di PowerPoint</vt:lpstr>
      <vt:lpstr>Capitolo 1</vt:lpstr>
      <vt:lpstr>Presentazione standard di PowerPoint</vt:lpstr>
      <vt:lpstr>Uno / Tre: “Didattico”</vt:lpstr>
      <vt:lpstr>Presentazione standard di PowerPoint</vt:lpstr>
      <vt:lpstr>Uno /  Tre: discesa lenta, salita con palla che si copre, fuga veloce </vt:lpstr>
      <vt:lpstr>Presentazione standard di PowerPoint</vt:lpstr>
      <vt:lpstr>Uno / Tre: palla che si scopre velocemente (esercitazione supportata dalle sagome) 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Napoli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ALLENARE LA LINEA DIFENSIVA A 4 CON ORIENTAMENTO SULLA PALLA</dc:title>
  <dc:creator>Luigi Nocentini</dc:creator>
  <cp:lastModifiedBy>Paolo Serena</cp:lastModifiedBy>
  <cp:revision>280</cp:revision>
  <cp:lastPrinted>2016-09-02T12:43:54Z</cp:lastPrinted>
  <dcterms:created xsi:type="dcterms:W3CDTF">2016-07-14T12:30:55Z</dcterms:created>
  <dcterms:modified xsi:type="dcterms:W3CDTF">2017-02-07T16:28:57Z</dcterms:modified>
</cp:coreProperties>
</file>